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17" autoAdjust="0"/>
    <p:restoredTop sz="94624" autoAdjust="0"/>
  </p:normalViewPr>
  <p:slideViewPr>
    <p:cSldViewPr>
      <p:cViewPr>
        <p:scale>
          <a:sx n="100" d="100"/>
          <a:sy n="100" d="100"/>
        </p:scale>
        <p:origin x="-58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Downloads/TBI%20UNIT%20PLAN%20-%20%20FREE%20TIME.doc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Downloads/TBI%20UNIT%20PLAN%20-%20%20FREE%20TIME.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C9A4A-F4FE-4868-8D73-F9F8BC0CEE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C91B0D-0C8A-44DE-A6F0-C49038ADC525}">
      <dgm:prSet custT="1"/>
      <dgm:spPr/>
      <dgm:t>
        <a:bodyPr/>
        <a:lstStyle/>
        <a:p>
          <a:pPr algn="ctr" rtl="0"/>
          <a:r>
            <a:rPr lang="en-US" sz="3200" b="1" dirty="0" smtClean="0"/>
            <a:t>Theme: FREE TIME</a:t>
          </a:r>
          <a:endParaRPr lang="en-US" sz="3200" dirty="0"/>
        </a:p>
      </dgm:t>
    </dgm:pt>
    <dgm:pt modelId="{007F47FE-CEF1-406A-AEE5-7D2F1E1B454B}" type="parTrans" cxnId="{9C7B3DA3-6D22-4DB1-80F6-42F32942BF19}">
      <dgm:prSet/>
      <dgm:spPr/>
      <dgm:t>
        <a:bodyPr/>
        <a:lstStyle/>
        <a:p>
          <a:endParaRPr lang="en-US"/>
        </a:p>
      </dgm:t>
    </dgm:pt>
    <dgm:pt modelId="{B3B09864-07A6-463E-9496-4DB2AFE68C4C}" type="sibTrans" cxnId="{9C7B3DA3-6D22-4DB1-80F6-42F32942BF19}">
      <dgm:prSet/>
      <dgm:spPr/>
      <dgm:t>
        <a:bodyPr/>
        <a:lstStyle/>
        <a:p>
          <a:endParaRPr lang="en-US"/>
        </a:p>
      </dgm:t>
    </dgm:pt>
    <dgm:pt modelId="{94FD76A7-A64C-4F5B-887E-7FC354DC5909}">
      <dgm:prSet custT="1"/>
      <dgm:spPr/>
      <dgm:t>
        <a:bodyPr/>
        <a:lstStyle/>
        <a:p>
          <a:pPr algn="l" rtl="0"/>
          <a:r>
            <a:rPr lang="en-US" sz="1200" b="1" dirty="0" smtClean="0"/>
            <a:t>                                                                              </a:t>
          </a:r>
        </a:p>
        <a:p>
          <a:pPr algn="r" rtl="0"/>
          <a:r>
            <a:rPr lang="en-US" sz="1200" b="1" dirty="0" smtClean="0"/>
            <a:t>   </a:t>
          </a:r>
          <a:r>
            <a:rPr lang="en-US" sz="1600" b="1" dirty="0" smtClean="0"/>
            <a:t>by Katarina </a:t>
          </a:r>
          <a:r>
            <a:rPr lang="en-US" sz="1600" b="1" dirty="0" err="1" smtClean="0"/>
            <a:t>Mihajlovic</a:t>
          </a:r>
          <a:r>
            <a:rPr lang="en-US" sz="1600" b="1" dirty="0" smtClean="0"/>
            <a:t> </a:t>
          </a:r>
          <a:r>
            <a:rPr lang="en-US" sz="1600" b="1" dirty="0" err="1" smtClean="0"/>
            <a:t>Ilic</a:t>
          </a:r>
          <a:r>
            <a:rPr lang="en-US" sz="1600" b="1" dirty="0" smtClean="0"/>
            <a:t>, Irena </a:t>
          </a:r>
          <a:r>
            <a:rPr lang="en-US" sz="1600" b="1" dirty="0" err="1" smtClean="0"/>
            <a:t>Delic</a:t>
          </a:r>
          <a:r>
            <a:rPr lang="en-US" sz="1600" b="1" dirty="0" smtClean="0"/>
            <a:t> and </a:t>
          </a:r>
          <a:r>
            <a:rPr lang="en-US" sz="1600" b="1" dirty="0" err="1" smtClean="0"/>
            <a:t>Jelena</a:t>
          </a:r>
          <a:r>
            <a:rPr lang="en-US" sz="1600" b="1" dirty="0" smtClean="0"/>
            <a:t> </a:t>
          </a:r>
          <a:r>
            <a:rPr lang="en-US" sz="1600" b="1" dirty="0" err="1" smtClean="0"/>
            <a:t>Jevtovic</a:t>
          </a:r>
          <a:endParaRPr lang="en-US" sz="1600" b="1" dirty="0" smtClean="0"/>
        </a:p>
        <a:p>
          <a:pPr algn="l" rtl="0"/>
          <a:r>
            <a:rPr lang="en-US" sz="1200" b="1" dirty="0" smtClean="0">
              <a:hlinkClick xmlns:r="http://schemas.openxmlformats.org/officeDocument/2006/relationships" r:id="rId1" action="ppaction://hlinkfile"/>
            </a:rPr>
            <a:t>..\..\Downloads\TBI UNIT PLAN -  FREE TIME.docx</a:t>
          </a:r>
          <a:endParaRPr lang="en-US" sz="1200" b="1" dirty="0" smtClean="0"/>
        </a:p>
        <a:p>
          <a:pPr algn="l" rtl="0"/>
          <a:endParaRPr lang="en-US" sz="1200" b="1" dirty="0"/>
        </a:p>
      </dgm:t>
    </dgm:pt>
    <dgm:pt modelId="{4A6514CE-E0B0-44B7-B231-4F9D02F4F3F2}" type="parTrans" cxnId="{5C03DB80-719E-4F11-8BB4-D492626E475C}">
      <dgm:prSet/>
      <dgm:spPr/>
      <dgm:t>
        <a:bodyPr/>
        <a:lstStyle/>
        <a:p>
          <a:endParaRPr lang="en-US"/>
        </a:p>
      </dgm:t>
    </dgm:pt>
    <dgm:pt modelId="{7927C4AA-CDAF-49D6-B73A-1479DAA9D9E1}" type="sibTrans" cxnId="{5C03DB80-719E-4F11-8BB4-D492626E475C}">
      <dgm:prSet/>
      <dgm:spPr/>
      <dgm:t>
        <a:bodyPr/>
        <a:lstStyle/>
        <a:p>
          <a:endParaRPr lang="en-US"/>
        </a:p>
      </dgm:t>
    </dgm:pt>
    <dgm:pt modelId="{C1220E07-CAC6-4971-BF41-22F416D39D1F}" type="pres">
      <dgm:prSet presAssocID="{F56C9A4A-F4FE-4868-8D73-F9F8BC0CEEED}" presName="linear" presStyleCnt="0">
        <dgm:presLayoutVars>
          <dgm:animLvl val="lvl"/>
          <dgm:resizeHandles val="exact"/>
        </dgm:presLayoutVars>
      </dgm:prSet>
      <dgm:spPr/>
      <dgm:t>
        <a:bodyPr/>
        <a:lstStyle/>
        <a:p>
          <a:endParaRPr lang="en-US"/>
        </a:p>
      </dgm:t>
    </dgm:pt>
    <dgm:pt modelId="{726EA510-2B5D-4456-9D58-C6FCB832E4ED}" type="pres">
      <dgm:prSet presAssocID="{C8C91B0D-0C8A-44DE-A6F0-C49038ADC525}" presName="parentText" presStyleLbl="node1" presStyleIdx="0" presStyleCnt="2" custLinFactY="-1502" custLinFactNeighborY="-100000">
        <dgm:presLayoutVars>
          <dgm:chMax val="0"/>
          <dgm:bulletEnabled val="1"/>
        </dgm:presLayoutVars>
      </dgm:prSet>
      <dgm:spPr/>
      <dgm:t>
        <a:bodyPr/>
        <a:lstStyle/>
        <a:p>
          <a:endParaRPr lang="en-US"/>
        </a:p>
      </dgm:t>
    </dgm:pt>
    <dgm:pt modelId="{2F5BC64B-5A3D-45B0-A98E-313DCEFAED7E}" type="pres">
      <dgm:prSet presAssocID="{B3B09864-07A6-463E-9496-4DB2AFE68C4C}" presName="spacer" presStyleCnt="0"/>
      <dgm:spPr/>
    </dgm:pt>
    <dgm:pt modelId="{46FF8C88-6787-43D8-B5C2-713AA0309BE4}" type="pres">
      <dgm:prSet presAssocID="{94FD76A7-A64C-4F5B-887E-7FC354DC5909}" presName="parentText" presStyleLbl="node1" presStyleIdx="1" presStyleCnt="2" custLinFactY="166179" custLinFactNeighborX="856" custLinFactNeighborY="200000">
        <dgm:presLayoutVars>
          <dgm:chMax val="0"/>
          <dgm:bulletEnabled val="1"/>
        </dgm:presLayoutVars>
      </dgm:prSet>
      <dgm:spPr/>
      <dgm:t>
        <a:bodyPr/>
        <a:lstStyle/>
        <a:p>
          <a:endParaRPr lang="en-US"/>
        </a:p>
      </dgm:t>
    </dgm:pt>
  </dgm:ptLst>
  <dgm:cxnLst>
    <dgm:cxn modelId="{5C03DB80-719E-4F11-8BB4-D492626E475C}" srcId="{F56C9A4A-F4FE-4868-8D73-F9F8BC0CEEED}" destId="{94FD76A7-A64C-4F5B-887E-7FC354DC5909}" srcOrd="1" destOrd="0" parTransId="{4A6514CE-E0B0-44B7-B231-4F9D02F4F3F2}" sibTransId="{7927C4AA-CDAF-49D6-B73A-1479DAA9D9E1}"/>
    <dgm:cxn modelId="{9C7B3DA3-6D22-4DB1-80F6-42F32942BF19}" srcId="{F56C9A4A-F4FE-4868-8D73-F9F8BC0CEEED}" destId="{C8C91B0D-0C8A-44DE-A6F0-C49038ADC525}" srcOrd="0" destOrd="0" parTransId="{007F47FE-CEF1-406A-AEE5-7D2F1E1B454B}" sibTransId="{B3B09864-07A6-463E-9496-4DB2AFE68C4C}"/>
    <dgm:cxn modelId="{E62F3E42-4C6F-4014-8126-85AE87934DFE}" type="presOf" srcId="{C8C91B0D-0C8A-44DE-A6F0-C49038ADC525}" destId="{726EA510-2B5D-4456-9D58-C6FCB832E4ED}" srcOrd="0" destOrd="0" presId="urn:microsoft.com/office/officeart/2005/8/layout/vList2"/>
    <dgm:cxn modelId="{07184D44-3588-44C4-8318-29E4DD391D77}" type="presOf" srcId="{94FD76A7-A64C-4F5B-887E-7FC354DC5909}" destId="{46FF8C88-6787-43D8-B5C2-713AA0309BE4}" srcOrd="0" destOrd="0" presId="urn:microsoft.com/office/officeart/2005/8/layout/vList2"/>
    <dgm:cxn modelId="{D50D8B51-3461-4FDD-8412-127EF57DB8A3}" type="presOf" srcId="{F56C9A4A-F4FE-4868-8D73-F9F8BC0CEEED}" destId="{C1220E07-CAC6-4971-BF41-22F416D39D1F}" srcOrd="0" destOrd="0" presId="urn:microsoft.com/office/officeart/2005/8/layout/vList2"/>
    <dgm:cxn modelId="{6B196DE5-CD14-40DF-8C3A-15149EA41D38}" type="presParOf" srcId="{C1220E07-CAC6-4971-BF41-22F416D39D1F}" destId="{726EA510-2B5D-4456-9D58-C6FCB832E4ED}" srcOrd="0" destOrd="0" presId="urn:microsoft.com/office/officeart/2005/8/layout/vList2"/>
    <dgm:cxn modelId="{C583B4E2-8005-419A-8A71-3BE59363BDFE}" type="presParOf" srcId="{C1220E07-CAC6-4971-BF41-22F416D39D1F}" destId="{2F5BC64B-5A3D-45B0-A98E-313DCEFAED7E}" srcOrd="1" destOrd="0" presId="urn:microsoft.com/office/officeart/2005/8/layout/vList2"/>
    <dgm:cxn modelId="{77B5FD8B-298C-4D38-BACF-BC03ECA0D56E}" type="presParOf" srcId="{C1220E07-CAC6-4971-BF41-22F416D39D1F}" destId="{46FF8C88-6787-43D8-B5C2-713AA0309BE4}"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EA510-2B5D-4456-9D58-C6FCB832E4ED}">
      <dsp:nvSpPr>
        <dsp:cNvPr id="0" name=""/>
        <dsp:cNvSpPr/>
      </dsp:nvSpPr>
      <dsp:spPr>
        <a:xfrm>
          <a:off x="0" y="0"/>
          <a:ext cx="8062912" cy="8698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Theme: FREE TIME</a:t>
          </a:r>
          <a:endParaRPr lang="en-US" sz="3200" kern="1200" dirty="0"/>
        </a:p>
      </dsp:txBody>
      <dsp:txXfrm>
        <a:off x="42463" y="42463"/>
        <a:ext cx="7977986" cy="784930"/>
      </dsp:txXfrm>
    </dsp:sp>
    <dsp:sp modelId="{46FF8C88-6787-43D8-B5C2-713AA0309BE4}">
      <dsp:nvSpPr>
        <dsp:cNvPr id="0" name=""/>
        <dsp:cNvSpPr/>
      </dsp:nvSpPr>
      <dsp:spPr>
        <a:xfrm>
          <a:off x="0" y="882743"/>
          <a:ext cx="8062912" cy="8698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                                                                              </a:t>
          </a:r>
        </a:p>
        <a:p>
          <a:pPr lvl="0" algn="r" defTabSz="533400" rtl="0">
            <a:lnSpc>
              <a:spcPct val="90000"/>
            </a:lnSpc>
            <a:spcBef>
              <a:spcPct val="0"/>
            </a:spcBef>
            <a:spcAft>
              <a:spcPct val="35000"/>
            </a:spcAft>
          </a:pPr>
          <a:r>
            <a:rPr lang="en-US" sz="1200" b="1" kern="1200" dirty="0" smtClean="0"/>
            <a:t>   </a:t>
          </a:r>
          <a:r>
            <a:rPr lang="en-US" sz="1600" b="1" kern="1200" dirty="0" smtClean="0"/>
            <a:t>by Katarina </a:t>
          </a:r>
          <a:r>
            <a:rPr lang="en-US" sz="1600" b="1" kern="1200" dirty="0" err="1" smtClean="0"/>
            <a:t>Mihajlovic</a:t>
          </a:r>
          <a:r>
            <a:rPr lang="en-US" sz="1600" b="1" kern="1200" dirty="0" smtClean="0"/>
            <a:t> </a:t>
          </a:r>
          <a:r>
            <a:rPr lang="en-US" sz="1600" b="1" kern="1200" dirty="0" err="1" smtClean="0"/>
            <a:t>Ilic</a:t>
          </a:r>
          <a:r>
            <a:rPr lang="en-US" sz="1600" b="1" kern="1200" dirty="0" smtClean="0"/>
            <a:t>, Irena </a:t>
          </a:r>
          <a:r>
            <a:rPr lang="en-US" sz="1600" b="1" kern="1200" dirty="0" err="1" smtClean="0"/>
            <a:t>Delic</a:t>
          </a:r>
          <a:r>
            <a:rPr lang="en-US" sz="1600" b="1" kern="1200" dirty="0" smtClean="0"/>
            <a:t> and </a:t>
          </a:r>
          <a:r>
            <a:rPr lang="en-US" sz="1600" b="1" kern="1200" dirty="0" err="1" smtClean="0"/>
            <a:t>Jelena</a:t>
          </a:r>
          <a:r>
            <a:rPr lang="en-US" sz="1600" b="1" kern="1200" dirty="0" smtClean="0"/>
            <a:t> </a:t>
          </a:r>
          <a:r>
            <a:rPr lang="en-US" sz="1600" b="1" kern="1200" dirty="0" err="1" smtClean="0"/>
            <a:t>Jevtovic</a:t>
          </a:r>
          <a:endParaRPr lang="en-US" sz="1600" b="1" kern="1200" dirty="0" smtClean="0"/>
        </a:p>
        <a:p>
          <a:pPr lvl="0" algn="l" defTabSz="533400" rtl="0">
            <a:lnSpc>
              <a:spcPct val="90000"/>
            </a:lnSpc>
            <a:spcBef>
              <a:spcPct val="0"/>
            </a:spcBef>
            <a:spcAft>
              <a:spcPct val="35000"/>
            </a:spcAft>
          </a:pPr>
          <a:r>
            <a:rPr lang="en-US" sz="1200" b="1" kern="1200" dirty="0" smtClean="0">
              <a:hlinkClick xmlns:r="http://schemas.openxmlformats.org/officeDocument/2006/relationships" r:id="rId1" action="ppaction://hlinkfile"/>
            </a:rPr>
            <a:t>..\..\Downloads\TBI UNIT PLAN -  FREE TIME.docx</a:t>
          </a:r>
          <a:endParaRPr lang="en-US" sz="1200" b="1" kern="1200" dirty="0" smtClean="0"/>
        </a:p>
        <a:p>
          <a:pPr lvl="0" algn="l" defTabSz="533400" rtl="0">
            <a:lnSpc>
              <a:spcPct val="90000"/>
            </a:lnSpc>
            <a:spcBef>
              <a:spcPct val="0"/>
            </a:spcBef>
            <a:spcAft>
              <a:spcPct val="35000"/>
            </a:spcAft>
          </a:pPr>
          <a:endParaRPr lang="en-US" sz="1200" b="1" kern="1200" dirty="0"/>
        </a:p>
      </dsp:txBody>
      <dsp:txXfrm>
        <a:off x="42463" y="925206"/>
        <a:ext cx="7977986" cy="784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3/8/2018</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3/8/2018</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3/8/2018</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masterClrMapping/>
  </p:clrMapOvr>
  <p:transition spd="slow">
    <p:wedge/>
    <p:sndAc>
      <p:stSnd>
        <p:snd r:embed="rId1" name="click.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3/8/2018</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wedge/>
    <p:sndAc>
      <p:stSnd>
        <p:snd r:embed="rId13" name="click.wav"/>
      </p:stSnd>
    </p:sndAc>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learnenglishkids.britishcouncil.org/en/short-stories/no-dogs" TargetMode="External"/><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https://learnengli/"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earnenglishkids.britishcouncil.org/en/songs/playing-the-playground"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304800"/>
            <a:ext cx="8062912" cy="1941513"/>
          </a:xfrm>
        </p:spPr>
        <p:txBody>
          <a:bodyPr>
            <a:normAutofit fontScale="90000"/>
          </a:bodyPr>
          <a:lstStyle/>
          <a:p>
            <a:pPr algn="ctr"/>
            <a:r>
              <a:rPr lang="en-US" b="1" dirty="0" smtClean="0"/>
              <a:t>Theme-Based Instruction in Teaching English to Young Learners 2016-2018</a:t>
            </a:r>
            <a:endParaRPr lang="en-US" b="1" dirty="0"/>
          </a:p>
        </p:txBody>
      </p:sp>
      <p:graphicFrame>
        <p:nvGraphicFramePr>
          <p:cNvPr id="5" name="Diagram 4"/>
          <p:cNvGraphicFramePr/>
          <p:nvPr/>
        </p:nvGraphicFramePr>
        <p:xfrm>
          <a:off x="609600" y="2895600"/>
          <a:ext cx="8062912"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27_120720.jpg"/>
          <p:cNvPicPr>
            <a:picLocks noChangeAspect="1"/>
          </p:cNvPicPr>
          <p:nvPr/>
        </p:nvPicPr>
        <p:blipFill>
          <a:blip r:embed="rId3" cstate="print"/>
          <a:stretch>
            <a:fillRect/>
          </a:stretch>
        </p:blipFill>
        <p:spPr>
          <a:xfrm>
            <a:off x="304800" y="381000"/>
            <a:ext cx="44958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IMG-7c12735340df4d4e9e1739f3b668cb0a-V.jpg"/>
          <p:cNvPicPr>
            <a:picLocks noChangeAspect="1"/>
          </p:cNvPicPr>
          <p:nvPr/>
        </p:nvPicPr>
        <p:blipFill>
          <a:blip r:embed="rId4"/>
          <a:stretch>
            <a:fillRect/>
          </a:stretch>
        </p:blipFill>
        <p:spPr>
          <a:xfrm>
            <a:off x="5562600" y="152400"/>
            <a:ext cx="2438400" cy="3095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IMG-11240aba1ad956574d2e69cc5623e460-V.jpg"/>
          <p:cNvPicPr>
            <a:picLocks noChangeAspect="1"/>
          </p:cNvPicPr>
          <p:nvPr/>
        </p:nvPicPr>
        <p:blipFill>
          <a:blip r:embed="rId5"/>
          <a:stretch>
            <a:fillRect/>
          </a:stretch>
        </p:blipFill>
        <p:spPr>
          <a:xfrm>
            <a:off x="1295400" y="3200400"/>
            <a:ext cx="596962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642936"/>
          </a:xfrm>
        </p:spPr>
        <p:txBody>
          <a:bodyPr>
            <a:noAutofit/>
          </a:bodyPr>
          <a:lstStyle/>
          <a:p>
            <a:r>
              <a:rPr lang="en-US" sz="2000" dirty="0" smtClean="0">
                <a:solidFill>
                  <a:schemeClr val="accent3">
                    <a:lumMod val="60000"/>
                    <a:lumOff val="40000"/>
                  </a:schemeClr>
                </a:solidFill>
                <a:effectLst/>
              </a:rPr>
              <a:t>Presentation</a:t>
            </a:r>
            <a:r>
              <a:rPr lang="en-US" sz="2000" dirty="0" smtClean="0"/>
              <a:t/>
            </a:r>
            <a:br>
              <a:rPr lang="en-US" sz="2000" dirty="0" smtClean="0"/>
            </a:br>
            <a:r>
              <a:rPr lang="en-US" sz="2000" dirty="0" smtClean="0"/>
              <a:t>Story “No Dogs”</a:t>
            </a:r>
            <a:endParaRPr lang="en-US" sz="2000" dirty="0"/>
          </a:p>
        </p:txBody>
      </p:sp>
      <p:sp>
        <p:nvSpPr>
          <p:cNvPr id="3" name="Text Placeholder 2"/>
          <p:cNvSpPr>
            <a:spLocks noGrp="1"/>
          </p:cNvSpPr>
          <p:nvPr>
            <p:ph type="body" idx="1"/>
          </p:nvPr>
        </p:nvSpPr>
        <p:spPr>
          <a:xfrm>
            <a:off x="381000" y="914400"/>
            <a:ext cx="8763000" cy="5029200"/>
          </a:xfrm>
        </p:spPr>
        <p:txBody>
          <a:bodyPr>
            <a:normAutofit fontScale="92500" lnSpcReduction="10000"/>
          </a:bodyPr>
          <a:lstStyle/>
          <a:p>
            <a:r>
              <a:rPr lang="en-US" sz="1800" b="1" i="1" dirty="0" smtClean="0">
                <a:hlinkClick r:id="rId3"/>
              </a:rPr>
              <a:t>http://learnenglishkids.britishcouncil.org/en/short-stories/no-dogs</a:t>
            </a:r>
            <a:endParaRPr lang="en-US" sz="1800" b="1" i="1" dirty="0" smtClean="0"/>
          </a:p>
          <a:p>
            <a:r>
              <a:rPr lang="en-US" sz="2200" b="1" dirty="0" smtClean="0">
                <a:solidFill>
                  <a:schemeClr val="accent3">
                    <a:lumMod val="60000"/>
                    <a:lumOff val="40000"/>
                  </a:schemeClr>
                </a:solidFill>
              </a:rPr>
              <a:t>Practice</a:t>
            </a:r>
            <a:endParaRPr lang="en-US" sz="2200" dirty="0" smtClean="0">
              <a:solidFill>
                <a:schemeClr val="accent3">
                  <a:lumMod val="60000"/>
                  <a:lumOff val="40000"/>
                </a:schemeClr>
              </a:solidFill>
            </a:endParaRPr>
          </a:p>
          <a:p>
            <a:r>
              <a:rPr lang="en-US" sz="2200" b="1" i="1" dirty="0" smtClean="0"/>
              <a:t>What’s the word?</a:t>
            </a:r>
            <a:endParaRPr lang="en-US" sz="2200" dirty="0" smtClean="0"/>
          </a:p>
          <a:p>
            <a:r>
              <a:rPr lang="en-US" sz="1800" dirty="0" smtClean="0"/>
              <a:t>In pairs, the Ss write a word below each picture</a:t>
            </a:r>
            <a:r>
              <a:rPr lang="en-US" sz="1800" i="1" dirty="0" smtClean="0"/>
              <a:t> gate, park, ladder... (Handout 1)</a:t>
            </a:r>
            <a:endParaRPr lang="en-US" sz="1800" dirty="0" smtClean="0"/>
          </a:p>
          <a:p>
            <a:r>
              <a:rPr lang="en-US" sz="2200" b="1" i="1" dirty="0" smtClean="0"/>
              <a:t>What’s the order?</a:t>
            </a:r>
            <a:endParaRPr lang="en-US" sz="2200" dirty="0" smtClean="0"/>
          </a:p>
          <a:p>
            <a:r>
              <a:rPr lang="en-US" sz="1800" dirty="0" smtClean="0"/>
              <a:t>The Ss watch the video once more and put the sentences about the story </a:t>
            </a:r>
          </a:p>
          <a:p>
            <a:r>
              <a:rPr lang="en-US" sz="1800" i="1" dirty="0" smtClean="0"/>
              <a:t> ( Handout 2)</a:t>
            </a:r>
            <a:r>
              <a:rPr lang="en-US" sz="1800" dirty="0" smtClean="0"/>
              <a:t> into the correct order. The T will adapt the sentences - present simple tense. They do this divided into 4 groups.</a:t>
            </a:r>
          </a:p>
          <a:p>
            <a:r>
              <a:rPr lang="en-US" sz="2200" b="1" dirty="0" smtClean="0">
                <a:solidFill>
                  <a:schemeClr val="accent3">
                    <a:lumMod val="60000"/>
                    <a:lumOff val="40000"/>
                  </a:schemeClr>
                </a:solidFill>
              </a:rPr>
              <a:t>Application</a:t>
            </a:r>
            <a:endParaRPr lang="en-US" sz="2200" dirty="0" smtClean="0">
              <a:solidFill>
                <a:schemeClr val="accent3">
                  <a:lumMod val="60000"/>
                  <a:lumOff val="40000"/>
                </a:schemeClr>
              </a:solidFill>
            </a:endParaRPr>
          </a:p>
          <a:p>
            <a:r>
              <a:rPr lang="en-US" sz="2200" b="1" i="1" dirty="0" smtClean="0"/>
              <a:t>Match them up</a:t>
            </a:r>
            <a:endParaRPr lang="en-US" sz="2200" dirty="0" smtClean="0"/>
          </a:p>
          <a:p>
            <a:r>
              <a:rPr lang="en-US" sz="1800" dirty="0" smtClean="0"/>
              <a:t>The Ss make sentences related to the story - match the first and the second part of the sentence. Four groups. </a:t>
            </a:r>
            <a:r>
              <a:rPr lang="en-US" sz="1800" i="1" dirty="0" smtClean="0"/>
              <a:t> </a:t>
            </a:r>
            <a:endParaRPr lang="en-US" sz="1800" dirty="0" smtClean="0"/>
          </a:p>
          <a:p>
            <a:r>
              <a:rPr lang="en-US" sz="2400" b="1" dirty="0" smtClean="0">
                <a:solidFill>
                  <a:schemeClr val="accent3">
                    <a:lumMod val="60000"/>
                    <a:lumOff val="40000"/>
                  </a:schemeClr>
                </a:solidFill>
              </a:rPr>
              <a:t>Assessment</a:t>
            </a:r>
            <a:endParaRPr lang="en-US" sz="2400" dirty="0" smtClean="0">
              <a:solidFill>
                <a:schemeClr val="accent3">
                  <a:lumMod val="60000"/>
                  <a:lumOff val="40000"/>
                </a:schemeClr>
              </a:solidFill>
            </a:endParaRPr>
          </a:p>
          <a:p>
            <a:r>
              <a:rPr lang="en-US" sz="1800" b="1" dirty="0" smtClean="0"/>
              <a:t> </a:t>
            </a:r>
            <a:r>
              <a:rPr lang="en-US" sz="1800" dirty="0" smtClean="0"/>
              <a:t>The groups switch the “Match them up” handouts, check each others’ answers and correct mistakes. The T monitors, helps and corrects if necessary.</a:t>
            </a:r>
          </a:p>
          <a:p>
            <a:r>
              <a:rPr lang="en-US" sz="1800" b="1" dirty="0" smtClean="0">
                <a:solidFill>
                  <a:schemeClr val="accent3">
                    <a:lumMod val="60000"/>
                    <a:lumOff val="40000"/>
                  </a:schemeClr>
                </a:solidFill>
              </a:rPr>
              <a:t>Follow-up  - </a:t>
            </a:r>
            <a:r>
              <a:rPr lang="en-US" sz="1800" b="1" i="1" dirty="0" smtClean="0">
                <a:solidFill>
                  <a:schemeClr val="tx1"/>
                </a:solidFill>
              </a:rPr>
              <a:t>Act out the story!</a:t>
            </a:r>
            <a:endParaRPr lang="en-US" sz="1800" dirty="0" smtClean="0">
              <a:solidFill>
                <a:schemeClr val="tx1"/>
              </a:solidFill>
            </a:endParaRPr>
          </a:p>
          <a:p>
            <a:endParaRPr lang="en-US" sz="1800"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80227_111020.jpg"/>
          <p:cNvPicPr>
            <a:picLocks noChangeAspect="1"/>
          </p:cNvPicPr>
          <p:nvPr/>
        </p:nvPicPr>
        <p:blipFill>
          <a:blip r:embed="rId3" cstate="print"/>
          <a:stretch>
            <a:fillRect/>
          </a:stretch>
        </p:blipFill>
        <p:spPr>
          <a:xfrm>
            <a:off x="2309091" y="0"/>
            <a:ext cx="6834909" cy="3581400"/>
          </a:xfrm>
          <a:prstGeom prst="rect">
            <a:avLst/>
          </a:prstGeom>
        </p:spPr>
      </p:pic>
      <p:pic>
        <p:nvPicPr>
          <p:cNvPr id="4" name="Picture 3" descr="20180227_122251.jpg"/>
          <p:cNvPicPr>
            <a:picLocks noChangeAspect="1"/>
          </p:cNvPicPr>
          <p:nvPr/>
        </p:nvPicPr>
        <p:blipFill>
          <a:blip r:embed="rId4" cstate="print"/>
          <a:stretch>
            <a:fillRect/>
          </a:stretch>
        </p:blipFill>
        <p:spPr>
          <a:xfrm>
            <a:off x="0" y="3829050"/>
            <a:ext cx="5562600" cy="3028950"/>
          </a:xfrm>
          <a:prstGeom prst="rect">
            <a:avLst/>
          </a:prstGeom>
          <a:ln>
            <a:noFill/>
          </a:ln>
          <a:effectLst>
            <a:softEdge rad="112500"/>
          </a:effectLst>
        </p:spPr>
      </p:pic>
      <p:pic>
        <p:nvPicPr>
          <p:cNvPr id="2" name="Picture 1" descr="IMG-041c73ad5a8077c18ab2809a655edbae-V.jpg"/>
          <p:cNvPicPr>
            <a:picLocks noChangeAspect="1"/>
          </p:cNvPicPr>
          <p:nvPr/>
        </p:nvPicPr>
        <p:blipFill>
          <a:blip r:embed="rId5"/>
          <a:stretch>
            <a:fillRect/>
          </a:stretch>
        </p:blipFill>
        <p:spPr>
          <a:xfrm>
            <a:off x="0" y="0"/>
            <a:ext cx="6011636" cy="3810000"/>
          </a:xfrm>
          <a:prstGeom prst="rect">
            <a:avLst/>
          </a:prstGeom>
          <a:ln>
            <a:noFill/>
          </a:ln>
          <a:effectLst>
            <a:softEdge rad="112500"/>
          </a:effectLst>
        </p:spPr>
      </p:pic>
      <p:pic>
        <p:nvPicPr>
          <p:cNvPr id="6" name="Picture 5" descr="20180228_121951.jpg"/>
          <p:cNvPicPr>
            <a:picLocks noChangeAspect="1"/>
          </p:cNvPicPr>
          <p:nvPr/>
        </p:nvPicPr>
        <p:blipFill>
          <a:blip r:embed="rId6" cstate="print"/>
          <a:stretch>
            <a:fillRect/>
          </a:stretch>
        </p:blipFill>
        <p:spPr>
          <a:xfrm>
            <a:off x="3276600" y="3557587"/>
            <a:ext cx="5867400" cy="3300413"/>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28601"/>
            <a:ext cx="8062912" cy="838200"/>
          </a:xfrm>
        </p:spPr>
        <p:txBody>
          <a:bodyPr>
            <a:normAutofit/>
          </a:bodyPr>
          <a:lstStyle/>
          <a:p>
            <a:pPr algn="ctr"/>
            <a:r>
              <a:rPr lang="en-US" sz="3200" b="1" dirty="0" smtClean="0"/>
              <a:t>Lesson 3: Record Breakers</a:t>
            </a:r>
            <a:endParaRPr lang="en-US" sz="3200" b="1" dirty="0"/>
          </a:p>
        </p:txBody>
      </p:sp>
      <p:sp>
        <p:nvSpPr>
          <p:cNvPr id="3" name="Subtitle 2"/>
          <p:cNvSpPr>
            <a:spLocks noGrp="1"/>
          </p:cNvSpPr>
          <p:nvPr>
            <p:ph type="subTitle" idx="1"/>
          </p:nvPr>
        </p:nvSpPr>
        <p:spPr>
          <a:xfrm>
            <a:off x="540544" y="1143000"/>
            <a:ext cx="8222456" cy="5334000"/>
          </a:xfrm>
        </p:spPr>
        <p:txBody>
          <a:bodyPr>
            <a:normAutofit fontScale="47500" lnSpcReduction="20000"/>
          </a:bodyPr>
          <a:lstStyle/>
          <a:p>
            <a:pPr algn="just"/>
            <a:r>
              <a:rPr lang="en-US" sz="5900" b="1" dirty="0" smtClean="0">
                <a:solidFill>
                  <a:schemeClr val="accent3">
                    <a:lumMod val="60000"/>
                    <a:lumOff val="40000"/>
                  </a:schemeClr>
                </a:solidFill>
              </a:rPr>
              <a:t>Warm up </a:t>
            </a:r>
            <a:r>
              <a:rPr lang="en-US" sz="4200" dirty="0" smtClean="0"/>
              <a:t>– </a:t>
            </a:r>
            <a:r>
              <a:rPr lang="en-US" sz="4200" b="1" dirty="0" smtClean="0"/>
              <a:t>Let’s play with numbers</a:t>
            </a:r>
          </a:p>
          <a:p>
            <a:pPr algn="just"/>
            <a:endParaRPr lang="en-US" sz="3600" b="1" dirty="0" smtClean="0">
              <a:solidFill>
                <a:schemeClr val="accent3">
                  <a:lumMod val="60000"/>
                  <a:lumOff val="40000"/>
                </a:schemeClr>
              </a:solidFill>
            </a:endParaRPr>
          </a:p>
          <a:p>
            <a:pPr algn="just"/>
            <a:r>
              <a:rPr lang="en-US" sz="5900" b="1" dirty="0" smtClean="0">
                <a:solidFill>
                  <a:schemeClr val="accent3">
                    <a:lumMod val="60000"/>
                    <a:lumOff val="40000"/>
                  </a:schemeClr>
                </a:solidFill>
              </a:rPr>
              <a:t>Presentation </a:t>
            </a:r>
          </a:p>
          <a:p>
            <a:pPr algn="just"/>
            <a:endParaRPr lang="en-US" sz="3600" b="1" dirty="0" smtClean="0">
              <a:solidFill>
                <a:schemeClr val="accent3">
                  <a:lumMod val="60000"/>
                  <a:lumOff val="40000"/>
                </a:schemeClr>
              </a:solidFill>
            </a:endParaRPr>
          </a:p>
          <a:p>
            <a:pPr algn="just"/>
            <a:r>
              <a:rPr lang="en-US" sz="5100" b="1" i="1" dirty="0" smtClean="0">
                <a:solidFill>
                  <a:schemeClr val="accent3">
                    <a:lumMod val="60000"/>
                    <a:lumOff val="40000"/>
                  </a:schemeClr>
                </a:solidFill>
              </a:rPr>
              <a:t>Story: Record  Breakers</a:t>
            </a:r>
          </a:p>
          <a:p>
            <a:pPr algn="just"/>
            <a:r>
              <a:rPr lang="en-US" b="1" i="1" dirty="0" smtClean="0">
                <a:solidFill>
                  <a:schemeClr val="accent3">
                    <a:lumMod val="75000"/>
                  </a:schemeClr>
                </a:solidFill>
                <a:hlinkClick r:id="rId3"/>
              </a:rPr>
              <a:t>https://learnengli</a:t>
            </a:r>
            <a:r>
              <a:rPr lang="en-US" b="1" i="1" u="sng" dirty="0" smtClean="0">
                <a:solidFill>
                  <a:schemeClr val="accent3">
                    <a:lumMod val="75000"/>
                  </a:schemeClr>
                </a:solidFill>
              </a:rPr>
              <a:t>shkids.britishcouncil.org/en/short-stories/record-breakers</a:t>
            </a:r>
            <a:endParaRPr lang="en-US" b="1" dirty="0" smtClean="0">
              <a:solidFill>
                <a:schemeClr val="accent3">
                  <a:lumMod val="75000"/>
                </a:schemeClr>
              </a:solidFill>
            </a:endParaRPr>
          </a:p>
          <a:p>
            <a:pPr algn="l"/>
            <a:r>
              <a:rPr lang="en-US" sz="3600" b="1" dirty="0" smtClean="0"/>
              <a:t>The students are divided into groups by counting 5-10-15-20-25. They change the places and get ready for the next activities. Teacher gives the students the sheets with the tasks.</a:t>
            </a:r>
          </a:p>
          <a:p>
            <a:pPr algn="l"/>
            <a:endParaRPr lang="en-US" b="1" i="1" dirty="0" smtClean="0"/>
          </a:p>
          <a:p>
            <a:pPr algn="l"/>
            <a:r>
              <a:rPr lang="en-US" sz="5100" b="1" i="1" dirty="0" smtClean="0">
                <a:solidFill>
                  <a:schemeClr val="accent3">
                    <a:lumMod val="60000"/>
                    <a:lumOff val="40000"/>
                  </a:schemeClr>
                </a:solidFill>
              </a:rPr>
              <a:t>Match and label</a:t>
            </a:r>
            <a:endParaRPr lang="en-US" sz="5100" dirty="0" smtClean="0">
              <a:solidFill>
                <a:schemeClr val="accent3">
                  <a:lumMod val="60000"/>
                  <a:lumOff val="40000"/>
                </a:schemeClr>
              </a:solidFill>
            </a:endParaRPr>
          </a:p>
          <a:p>
            <a:pPr algn="l"/>
            <a:r>
              <a:rPr lang="en-US" dirty="0" smtClean="0"/>
              <a:t> </a:t>
            </a:r>
            <a:r>
              <a:rPr lang="en-US" sz="3600" b="1" dirty="0" smtClean="0"/>
              <a:t>Teacher shows  the students the flashcards with pictures of </a:t>
            </a:r>
            <a:r>
              <a:rPr lang="en-US" sz="3600" b="1" i="1" dirty="0" smtClean="0"/>
              <a:t>jump, spoon, hula hoop, birthday, face, bubble</a:t>
            </a:r>
            <a:r>
              <a:rPr lang="en-US" sz="3600" b="1" dirty="0" smtClean="0"/>
              <a:t> and elicits from the students what they think is presented on the flashcards. The teacher gives the copies of the tasks to the students and explains to them that they are supposed   to match the given words with the pictures and to write them in the right place. </a:t>
            </a:r>
          </a:p>
          <a:p>
            <a:pPr algn="l"/>
            <a:endParaRPr lang="en-US" sz="5100" b="1" i="1" dirty="0" smtClean="0">
              <a:solidFill>
                <a:schemeClr val="accent3">
                  <a:lumMod val="60000"/>
                  <a:lumOff val="40000"/>
                </a:schemeClr>
              </a:solidFill>
            </a:endParaRPr>
          </a:p>
          <a:p>
            <a:pPr algn="l"/>
            <a:r>
              <a:rPr lang="en-US" sz="5100" b="1" i="1" dirty="0" smtClean="0">
                <a:solidFill>
                  <a:schemeClr val="accent3">
                    <a:lumMod val="60000"/>
                    <a:lumOff val="40000"/>
                  </a:schemeClr>
                </a:solidFill>
              </a:rPr>
              <a:t>Video1</a:t>
            </a:r>
            <a:endParaRPr lang="en-US" sz="5100" dirty="0" smtClean="0">
              <a:solidFill>
                <a:schemeClr val="accent3">
                  <a:lumMod val="60000"/>
                  <a:lumOff val="40000"/>
                </a:schemeClr>
              </a:solidFill>
            </a:endParaRPr>
          </a:p>
          <a:p>
            <a:pPr algn="l"/>
            <a:r>
              <a:rPr lang="en-US" sz="3600" b="1" dirty="0" smtClean="0"/>
              <a:t>Children watch the video. After having listened to the story, they do TASK2 (matching figures with the right sentences)</a:t>
            </a:r>
            <a:endParaRPr lang="en-US" sz="3600" dirty="0" smtClean="0"/>
          </a:p>
          <a:p>
            <a:pPr algn="just"/>
            <a:endParaRPr lang="en-US"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28_105235.jpg"/>
          <p:cNvPicPr>
            <a:picLocks noChangeAspect="1"/>
          </p:cNvPicPr>
          <p:nvPr/>
        </p:nvPicPr>
        <p:blipFill>
          <a:blip r:embed="rId3" cstate="print"/>
          <a:stretch>
            <a:fillRect/>
          </a:stretch>
        </p:blipFill>
        <p:spPr>
          <a:xfrm>
            <a:off x="0" y="4186237"/>
            <a:ext cx="4749800" cy="2671763"/>
          </a:xfrm>
          <a:prstGeom prst="rect">
            <a:avLst/>
          </a:prstGeom>
          <a:ln>
            <a:noFill/>
          </a:ln>
          <a:effectLst>
            <a:softEdge rad="112500"/>
          </a:effectLst>
        </p:spPr>
      </p:pic>
      <p:pic>
        <p:nvPicPr>
          <p:cNvPr id="3" name="Picture 2" descr="20180228_105804.jpg"/>
          <p:cNvPicPr>
            <a:picLocks noChangeAspect="1"/>
          </p:cNvPicPr>
          <p:nvPr/>
        </p:nvPicPr>
        <p:blipFill>
          <a:blip r:embed="rId4" cstate="print"/>
          <a:stretch>
            <a:fillRect/>
          </a:stretch>
        </p:blipFill>
        <p:spPr>
          <a:xfrm>
            <a:off x="4724400" y="4371974"/>
            <a:ext cx="4419600" cy="2486026"/>
          </a:xfrm>
          <a:prstGeom prst="rect">
            <a:avLst/>
          </a:prstGeom>
        </p:spPr>
      </p:pic>
      <p:pic>
        <p:nvPicPr>
          <p:cNvPr id="4" name="Picture 3" descr="20180228_105837.jpg"/>
          <p:cNvPicPr>
            <a:picLocks noChangeAspect="1"/>
          </p:cNvPicPr>
          <p:nvPr/>
        </p:nvPicPr>
        <p:blipFill>
          <a:blip r:embed="rId5" cstate="print"/>
          <a:stretch>
            <a:fillRect/>
          </a:stretch>
        </p:blipFill>
        <p:spPr>
          <a:xfrm>
            <a:off x="152400" y="0"/>
            <a:ext cx="5554132" cy="3124200"/>
          </a:xfrm>
          <a:prstGeom prst="rect">
            <a:avLst/>
          </a:prstGeom>
          <a:ln>
            <a:noFill/>
          </a:ln>
          <a:effectLst>
            <a:softEdge rad="112500"/>
          </a:effectLst>
        </p:spPr>
      </p:pic>
      <p:pic>
        <p:nvPicPr>
          <p:cNvPr id="5" name="Picture 4" descr="20180228_121138.jpg"/>
          <p:cNvPicPr>
            <a:picLocks noChangeAspect="1"/>
          </p:cNvPicPr>
          <p:nvPr/>
        </p:nvPicPr>
        <p:blipFill>
          <a:blip r:embed="rId6" cstate="print"/>
          <a:stretch>
            <a:fillRect/>
          </a:stretch>
        </p:blipFill>
        <p:spPr>
          <a:xfrm>
            <a:off x="0" y="1676400"/>
            <a:ext cx="5867400" cy="3281363"/>
          </a:xfrm>
          <a:prstGeom prst="rect">
            <a:avLst/>
          </a:prstGeom>
          <a:ln>
            <a:noFill/>
          </a:ln>
          <a:effectLst>
            <a:softEdge rad="112500"/>
          </a:effectLst>
        </p:spPr>
      </p:pic>
      <p:pic>
        <p:nvPicPr>
          <p:cNvPr id="6" name="Picture 5" descr="IMG-f636f56d3bce6e43da05e4a103c6923b-V.jpg"/>
          <p:cNvPicPr>
            <a:picLocks noChangeAspect="1"/>
          </p:cNvPicPr>
          <p:nvPr/>
        </p:nvPicPr>
        <p:blipFill>
          <a:blip r:embed="rId7"/>
          <a:stretch>
            <a:fillRect/>
          </a:stretch>
        </p:blipFill>
        <p:spPr>
          <a:xfrm>
            <a:off x="5715000" y="0"/>
            <a:ext cx="3276601" cy="4368801"/>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544" y="228600"/>
            <a:ext cx="8222456" cy="6096000"/>
          </a:xfrm>
        </p:spPr>
        <p:txBody>
          <a:bodyPr>
            <a:normAutofit fontScale="55000" lnSpcReduction="20000"/>
          </a:bodyPr>
          <a:lstStyle/>
          <a:p>
            <a:pPr algn="l"/>
            <a:r>
              <a:rPr lang="en-US" b="1" dirty="0" smtClean="0">
                <a:solidFill>
                  <a:schemeClr val="accent3">
                    <a:lumMod val="60000"/>
                    <a:lumOff val="40000"/>
                  </a:schemeClr>
                </a:solidFill>
              </a:rPr>
              <a:t>Practice</a:t>
            </a:r>
          </a:p>
          <a:p>
            <a:pPr algn="l"/>
            <a:r>
              <a:rPr lang="en-US" b="1" i="1" dirty="0" smtClean="0"/>
              <a:t>Video 2 –Activity 1:Find and correct mistakes (students are given a set of sentences and are supposed to spot a mistake in each example and write the right word in the appropriate place)</a:t>
            </a:r>
          </a:p>
          <a:p>
            <a:pPr algn="l"/>
            <a:r>
              <a:rPr lang="en-US" b="1" i="1" dirty="0"/>
              <a:t> </a:t>
            </a:r>
            <a:r>
              <a:rPr lang="en-US" b="1" i="1" dirty="0" smtClean="0"/>
              <a:t>               Activity 2: Watch the video again and answer the questions  (the students are given a set of questions they can see clearly on the board and should give the right answers. Teacher </a:t>
            </a:r>
            <a:r>
              <a:rPr lang="en-US" b="1" i="1" dirty="0"/>
              <a:t>e</a:t>
            </a:r>
            <a:r>
              <a:rPr lang="en-US" b="1" i="1" dirty="0" smtClean="0"/>
              <a:t>ncourages students to discuss the questions) </a:t>
            </a:r>
            <a:endParaRPr lang="en-US" dirty="0" smtClean="0"/>
          </a:p>
          <a:p>
            <a:pPr algn="l"/>
            <a:endParaRPr lang="en-US" b="1" dirty="0" smtClean="0"/>
          </a:p>
          <a:p>
            <a:pPr algn="l"/>
            <a:r>
              <a:rPr lang="en-US" b="1" dirty="0" smtClean="0">
                <a:solidFill>
                  <a:schemeClr val="accent3">
                    <a:lumMod val="60000"/>
                    <a:lumOff val="40000"/>
                  </a:schemeClr>
                </a:solidFill>
              </a:rPr>
              <a:t>Application</a:t>
            </a:r>
            <a:endParaRPr lang="en-US" dirty="0" smtClean="0">
              <a:solidFill>
                <a:schemeClr val="accent3">
                  <a:lumMod val="60000"/>
                  <a:lumOff val="40000"/>
                </a:schemeClr>
              </a:solidFill>
            </a:endParaRPr>
          </a:p>
          <a:p>
            <a:pPr algn="l"/>
            <a:r>
              <a:rPr lang="en-US" b="1" i="1" dirty="0" smtClean="0"/>
              <a:t>Put the story in the right order:  each team is given a part of the story with mixed sentences. They should arrange them the right way. They should find the order of the parts by using mime and gestures.   </a:t>
            </a:r>
            <a:endParaRPr lang="en-US" dirty="0" smtClean="0"/>
          </a:p>
          <a:p>
            <a:pPr algn="l"/>
            <a:r>
              <a:rPr lang="en-US" b="1" dirty="0" smtClean="0"/>
              <a:t>When they are sure about the order of the teams every team reads its part.</a:t>
            </a:r>
          </a:p>
          <a:p>
            <a:pPr algn="l"/>
            <a:r>
              <a:rPr lang="en-US" b="1" dirty="0" smtClean="0">
                <a:solidFill>
                  <a:schemeClr val="accent3">
                    <a:lumMod val="60000"/>
                    <a:lumOff val="40000"/>
                  </a:schemeClr>
                </a:solidFill>
              </a:rPr>
              <a:t>Assessment </a:t>
            </a:r>
          </a:p>
          <a:p>
            <a:pPr algn="l"/>
            <a:r>
              <a:rPr lang="en-US" b="1" i="1" dirty="0" smtClean="0"/>
              <a:t>Body number and mime records: each team is given a world record they are supposed to present. It consist of number and a word or a phrase e.g. 99 hula hoops, 15 spoons on the face. They should use body numbers and mime to present them. Other teams should guess what world record is present. The team with the greatest number of guesses is the winner.</a:t>
            </a:r>
            <a:endParaRPr lang="en-US" dirty="0" smtClean="0"/>
          </a:p>
          <a:p>
            <a:pPr algn="l"/>
            <a:r>
              <a:rPr lang="en-US" b="1" dirty="0" smtClean="0"/>
              <a:t> </a:t>
            </a:r>
            <a:endParaRPr lang="en-US" dirty="0" smtClean="0"/>
          </a:p>
          <a:p>
            <a:pPr algn="l"/>
            <a:r>
              <a:rPr lang="en-US" b="1" dirty="0" smtClean="0">
                <a:solidFill>
                  <a:schemeClr val="accent3">
                    <a:lumMod val="60000"/>
                    <a:lumOff val="40000"/>
                  </a:schemeClr>
                </a:solidFill>
              </a:rPr>
              <a:t>Follow-up</a:t>
            </a:r>
            <a:endParaRPr lang="en-US" dirty="0" smtClean="0">
              <a:solidFill>
                <a:schemeClr val="accent3">
                  <a:lumMod val="60000"/>
                  <a:lumOff val="40000"/>
                </a:schemeClr>
              </a:solidFill>
            </a:endParaRPr>
          </a:p>
          <a:p>
            <a:pPr algn="l"/>
            <a:r>
              <a:rPr lang="en-US" b="1" dirty="0" smtClean="0"/>
              <a:t> </a:t>
            </a:r>
            <a:r>
              <a:rPr lang="en-US" b="1" i="1" dirty="0" smtClean="0"/>
              <a:t>What is the world record  you would  like to make?</a:t>
            </a:r>
          </a:p>
          <a:p>
            <a:pPr algn="l"/>
            <a:r>
              <a:rPr lang="en-US" b="1" i="1" dirty="0"/>
              <a:t> </a:t>
            </a:r>
            <a:r>
              <a:rPr lang="en-US" b="1" i="1" dirty="0" smtClean="0"/>
              <a:t> Students share ideas about the world records they think maybe can be won and they maybe can win.</a:t>
            </a:r>
            <a:endParaRPr lang="en-US" dirty="0" smtClean="0"/>
          </a:p>
          <a:p>
            <a:r>
              <a:rPr lang="en-US" dirty="0" smtClean="0"/>
              <a:t> </a:t>
            </a:r>
          </a:p>
          <a:p>
            <a:r>
              <a:rPr lang="en-US" dirty="0" smtClean="0"/>
              <a:t> </a:t>
            </a:r>
          </a:p>
          <a:p>
            <a:r>
              <a:rPr lang="en-US" dirty="0" smtClean="0"/>
              <a:t> </a:t>
            </a:r>
          </a:p>
          <a:p>
            <a:endParaRPr lang="en-US"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27_114038.jpg"/>
          <p:cNvPicPr>
            <a:picLocks noChangeAspect="1"/>
          </p:cNvPicPr>
          <p:nvPr/>
        </p:nvPicPr>
        <p:blipFill>
          <a:blip r:embed="rId3" cstate="print"/>
          <a:stretch>
            <a:fillRect/>
          </a:stretch>
        </p:blipFill>
        <p:spPr>
          <a:xfrm>
            <a:off x="0" y="0"/>
            <a:ext cx="4605867" cy="2590800"/>
          </a:xfrm>
          <a:prstGeom prst="rect">
            <a:avLst/>
          </a:prstGeom>
          <a:ln>
            <a:noFill/>
          </a:ln>
          <a:effectLst>
            <a:softEdge rad="112500"/>
          </a:effectLst>
        </p:spPr>
      </p:pic>
      <p:pic>
        <p:nvPicPr>
          <p:cNvPr id="5" name="Picture 4" descr="20180228_105032.jpg"/>
          <p:cNvPicPr>
            <a:picLocks noChangeAspect="1"/>
          </p:cNvPicPr>
          <p:nvPr/>
        </p:nvPicPr>
        <p:blipFill>
          <a:blip r:embed="rId4" cstate="print"/>
          <a:stretch>
            <a:fillRect/>
          </a:stretch>
        </p:blipFill>
        <p:spPr>
          <a:xfrm>
            <a:off x="5052068" y="4191000"/>
            <a:ext cx="4091932" cy="2667000"/>
          </a:xfrm>
          <a:prstGeom prst="rect">
            <a:avLst/>
          </a:prstGeom>
          <a:ln>
            <a:noFill/>
          </a:ln>
          <a:effectLst>
            <a:softEdge rad="112500"/>
          </a:effectLst>
        </p:spPr>
      </p:pic>
      <p:pic>
        <p:nvPicPr>
          <p:cNvPr id="6" name="Picture 5" descr="20180228_114946.jpg"/>
          <p:cNvPicPr>
            <a:picLocks noChangeAspect="1"/>
          </p:cNvPicPr>
          <p:nvPr/>
        </p:nvPicPr>
        <p:blipFill>
          <a:blip r:embed="rId5" cstate="print"/>
          <a:stretch>
            <a:fillRect/>
          </a:stretch>
        </p:blipFill>
        <p:spPr>
          <a:xfrm>
            <a:off x="5410200" y="2286000"/>
            <a:ext cx="3733799" cy="1920712"/>
          </a:xfrm>
          <a:prstGeom prst="rect">
            <a:avLst/>
          </a:prstGeom>
          <a:ln>
            <a:noFill/>
          </a:ln>
          <a:effectLst>
            <a:softEdge rad="112500"/>
          </a:effectLst>
        </p:spPr>
      </p:pic>
      <p:pic>
        <p:nvPicPr>
          <p:cNvPr id="7" name="Picture 6" descr="20180228_121211.jpg"/>
          <p:cNvPicPr>
            <a:picLocks noChangeAspect="1"/>
          </p:cNvPicPr>
          <p:nvPr/>
        </p:nvPicPr>
        <p:blipFill>
          <a:blip r:embed="rId6" cstate="print"/>
          <a:stretch>
            <a:fillRect/>
          </a:stretch>
        </p:blipFill>
        <p:spPr>
          <a:xfrm rot="5400000">
            <a:off x="-1028700" y="3619501"/>
            <a:ext cx="4267199" cy="2209799"/>
          </a:xfrm>
          <a:prstGeom prst="rect">
            <a:avLst/>
          </a:prstGeom>
          <a:ln>
            <a:noFill/>
          </a:ln>
          <a:effectLst>
            <a:softEdge rad="112500"/>
          </a:effectLst>
        </p:spPr>
      </p:pic>
      <p:pic>
        <p:nvPicPr>
          <p:cNvPr id="8" name="Picture 7" descr="20180228_121914.jpg"/>
          <p:cNvPicPr>
            <a:picLocks noChangeAspect="1"/>
          </p:cNvPicPr>
          <p:nvPr/>
        </p:nvPicPr>
        <p:blipFill>
          <a:blip r:embed="rId7" cstate="print"/>
          <a:stretch>
            <a:fillRect/>
          </a:stretch>
        </p:blipFill>
        <p:spPr>
          <a:xfrm>
            <a:off x="4538133" y="0"/>
            <a:ext cx="4605867" cy="2590800"/>
          </a:xfrm>
          <a:prstGeom prst="rect">
            <a:avLst/>
          </a:prstGeom>
          <a:ln>
            <a:noFill/>
          </a:ln>
          <a:effectLst>
            <a:softEdge rad="112500"/>
          </a:effectLst>
        </p:spPr>
      </p:pic>
      <p:pic>
        <p:nvPicPr>
          <p:cNvPr id="3" name="Picture 2" descr="20180227_114133.jpg"/>
          <p:cNvPicPr>
            <a:picLocks noChangeAspect="1"/>
          </p:cNvPicPr>
          <p:nvPr/>
        </p:nvPicPr>
        <p:blipFill>
          <a:blip r:embed="rId8" cstate="print"/>
          <a:stretch>
            <a:fillRect/>
          </a:stretch>
        </p:blipFill>
        <p:spPr>
          <a:xfrm rot="5400000">
            <a:off x="998456" y="3725944"/>
            <a:ext cx="4191000" cy="1920712"/>
          </a:xfrm>
          <a:prstGeom prst="rect">
            <a:avLst/>
          </a:prstGeom>
          <a:ln>
            <a:noFill/>
          </a:ln>
          <a:effectLst>
            <a:softEdge rad="112500"/>
          </a:effectLst>
        </p:spPr>
      </p:pic>
      <p:pic>
        <p:nvPicPr>
          <p:cNvPr id="4" name="Picture 3" descr="20180227_114151.jpg"/>
          <p:cNvPicPr>
            <a:picLocks noChangeAspect="1"/>
          </p:cNvPicPr>
          <p:nvPr/>
        </p:nvPicPr>
        <p:blipFill>
          <a:blip r:embed="rId9" cstate="print"/>
          <a:stretch>
            <a:fillRect/>
          </a:stretch>
        </p:blipFill>
        <p:spPr>
          <a:xfrm rot="5400000">
            <a:off x="2522457" y="3725946"/>
            <a:ext cx="4343397" cy="1920712"/>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28601"/>
            <a:ext cx="8062912" cy="838200"/>
          </a:xfrm>
        </p:spPr>
        <p:txBody>
          <a:bodyPr>
            <a:normAutofit/>
          </a:bodyPr>
          <a:lstStyle/>
          <a:p>
            <a:pPr algn="ctr"/>
            <a:r>
              <a:rPr lang="en-US" sz="3200" b="1" dirty="0" smtClean="0"/>
              <a:t>Lesson 4: What about you?</a:t>
            </a:r>
            <a:endParaRPr lang="en-US" sz="3200" b="1" dirty="0"/>
          </a:p>
        </p:txBody>
      </p:sp>
      <p:sp>
        <p:nvSpPr>
          <p:cNvPr id="3" name="Subtitle 2"/>
          <p:cNvSpPr>
            <a:spLocks noGrp="1"/>
          </p:cNvSpPr>
          <p:nvPr>
            <p:ph type="subTitle" idx="1"/>
          </p:nvPr>
        </p:nvSpPr>
        <p:spPr>
          <a:xfrm>
            <a:off x="540544" y="1066800"/>
            <a:ext cx="8062912" cy="3733800"/>
          </a:xfrm>
        </p:spPr>
        <p:txBody>
          <a:bodyPr>
            <a:normAutofit fontScale="25000" lnSpcReduction="20000"/>
          </a:bodyPr>
          <a:lstStyle/>
          <a:p>
            <a:pPr algn="l"/>
            <a:r>
              <a:rPr lang="en-US" sz="9600" b="1" dirty="0" smtClean="0">
                <a:solidFill>
                  <a:schemeClr val="accent3">
                    <a:lumMod val="60000"/>
                    <a:lumOff val="40000"/>
                  </a:schemeClr>
                </a:solidFill>
              </a:rPr>
              <a:t>Warm-up</a:t>
            </a:r>
          </a:p>
          <a:p>
            <a:pPr algn="l"/>
            <a:endParaRPr lang="en-US" dirty="0" smtClean="0"/>
          </a:p>
          <a:p>
            <a:pPr algn="l"/>
            <a:r>
              <a:rPr lang="en-US" sz="9600" b="1" i="1" dirty="0" smtClean="0"/>
              <a:t>Let’s revise</a:t>
            </a:r>
            <a:endParaRPr lang="en-US" sz="9600" dirty="0" smtClean="0"/>
          </a:p>
          <a:p>
            <a:pPr algn="just"/>
            <a:r>
              <a:rPr lang="en-US" sz="8000" b="1" dirty="0" smtClean="0"/>
              <a:t>Teacher tells Ss that they are going to talk about free time and says “In my free time I like ….” and writes the sentence on the board. T encourages Ss to remember activities from the previous lessons and make their own sentences. Write some of them on the board.</a:t>
            </a:r>
          </a:p>
          <a:p>
            <a:pPr algn="just"/>
            <a:r>
              <a:rPr lang="en-US" sz="8000" b="1" dirty="0" smtClean="0"/>
              <a:t>Together they </a:t>
            </a:r>
            <a:r>
              <a:rPr lang="en-US" sz="8000" b="1" dirty="0" err="1" smtClean="0"/>
              <a:t>analyse</a:t>
            </a:r>
            <a:r>
              <a:rPr lang="en-US" sz="8000" b="1" dirty="0" smtClean="0"/>
              <a:t> the sentences and LIKE+VERB+ING form.</a:t>
            </a:r>
          </a:p>
          <a:p>
            <a:r>
              <a:rPr lang="en-US" b="1" dirty="0" smtClean="0"/>
              <a:t> </a:t>
            </a:r>
            <a:endParaRPr lang="en-US" dirty="0" smtClean="0"/>
          </a:p>
          <a:p>
            <a:r>
              <a:rPr lang="en-US" b="1" dirty="0" smtClean="0"/>
              <a:t> </a:t>
            </a:r>
            <a:endParaRPr lang="en-US" dirty="0" smtClean="0"/>
          </a:p>
          <a:p>
            <a:pPr algn="l"/>
            <a:r>
              <a:rPr lang="en-US" sz="9600" b="1" dirty="0" smtClean="0">
                <a:solidFill>
                  <a:schemeClr val="accent3">
                    <a:lumMod val="60000"/>
                    <a:lumOff val="40000"/>
                  </a:schemeClr>
                </a:solidFill>
              </a:rPr>
              <a:t>Presentation </a:t>
            </a:r>
            <a:endParaRPr lang="en-US" sz="9600" dirty="0" smtClean="0">
              <a:solidFill>
                <a:schemeClr val="accent3">
                  <a:lumMod val="60000"/>
                  <a:lumOff val="40000"/>
                </a:schemeClr>
              </a:solidFill>
            </a:endParaRPr>
          </a:p>
          <a:p>
            <a:pPr algn="l"/>
            <a:r>
              <a:rPr lang="en-US" sz="8000" b="1" i="1" dirty="0" smtClean="0"/>
              <a:t>Activity 1: Free time activities vocabulary</a:t>
            </a:r>
            <a:endParaRPr lang="en-US" sz="8000" dirty="0" smtClean="0"/>
          </a:p>
          <a:p>
            <a:pPr algn="l"/>
            <a:r>
              <a:rPr lang="en-US" sz="8000" b="1" i="1" dirty="0" smtClean="0"/>
              <a:t>Activity2: Listen and match</a:t>
            </a:r>
            <a:endParaRPr lang="en-US" sz="8000" dirty="0" smtClean="0"/>
          </a:p>
          <a:p>
            <a:pPr algn="l"/>
            <a:endParaRPr lang="en-US" sz="6200" b="1" dirty="0" smtClean="0">
              <a:solidFill>
                <a:schemeClr val="accent3">
                  <a:lumMod val="60000"/>
                  <a:lumOff val="40000"/>
                </a:schemeClr>
              </a:solidFill>
            </a:endParaRPr>
          </a:p>
          <a:p>
            <a:pPr algn="l"/>
            <a:r>
              <a:rPr lang="en-US" sz="9600" b="1" dirty="0" smtClean="0">
                <a:solidFill>
                  <a:schemeClr val="accent3">
                    <a:lumMod val="60000"/>
                    <a:lumOff val="40000"/>
                  </a:schemeClr>
                </a:solidFill>
              </a:rPr>
              <a:t>Practice</a:t>
            </a:r>
            <a:endParaRPr lang="en-US" sz="9600" dirty="0" smtClean="0"/>
          </a:p>
          <a:p>
            <a:pPr algn="l"/>
            <a:r>
              <a:rPr lang="en-US" sz="8000" b="1" i="1" dirty="0" smtClean="0"/>
              <a:t>Activity 1: Read and tick</a:t>
            </a:r>
          </a:p>
          <a:p>
            <a:pPr algn="l"/>
            <a:r>
              <a:rPr lang="en-US" sz="8000" b="1" i="1" dirty="0" smtClean="0"/>
              <a:t>Activity 2: Match</a:t>
            </a:r>
            <a:endParaRPr lang="en-US" sz="8000" dirty="0" smtClean="0"/>
          </a:p>
          <a:p>
            <a:pPr algn="l"/>
            <a:endParaRPr lang="en-US"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28_114837.jpg"/>
          <p:cNvPicPr>
            <a:picLocks noChangeAspect="1"/>
          </p:cNvPicPr>
          <p:nvPr/>
        </p:nvPicPr>
        <p:blipFill>
          <a:blip r:embed="rId3" cstate="print"/>
          <a:stretch>
            <a:fillRect/>
          </a:stretch>
        </p:blipFill>
        <p:spPr>
          <a:xfrm>
            <a:off x="2057400" y="0"/>
            <a:ext cx="7086600" cy="4038600"/>
          </a:xfrm>
          <a:prstGeom prst="rect">
            <a:avLst/>
          </a:prstGeom>
          <a:ln>
            <a:noFill/>
          </a:ln>
          <a:effectLst>
            <a:softEdge rad="112500"/>
          </a:effectLst>
        </p:spPr>
      </p:pic>
      <p:pic>
        <p:nvPicPr>
          <p:cNvPr id="4" name="Picture 3" descr="20180228_115427.jpg"/>
          <p:cNvPicPr>
            <a:picLocks noChangeAspect="1"/>
          </p:cNvPicPr>
          <p:nvPr/>
        </p:nvPicPr>
        <p:blipFill>
          <a:blip r:embed="rId4" cstate="print"/>
          <a:stretch>
            <a:fillRect/>
          </a:stretch>
        </p:blipFill>
        <p:spPr>
          <a:xfrm>
            <a:off x="4131733" y="4038600"/>
            <a:ext cx="5012267" cy="2819400"/>
          </a:xfrm>
          <a:prstGeom prst="rect">
            <a:avLst/>
          </a:prstGeom>
          <a:ln>
            <a:noFill/>
          </a:ln>
          <a:effectLst>
            <a:softEdge rad="112500"/>
          </a:effectLst>
        </p:spPr>
      </p:pic>
      <p:pic>
        <p:nvPicPr>
          <p:cNvPr id="6" name="Picture 5" descr="20180228_122015.jpg"/>
          <p:cNvPicPr>
            <a:picLocks noChangeAspect="1"/>
          </p:cNvPicPr>
          <p:nvPr/>
        </p:nvPicPr>
        <p:blipFill>
          <a:blip r:embed="rId5" cstate="print"/>
          <a:stretch>
            <a:fillRect/>
          </a:stretch>
        </p:blipFill>
        <p:spPr>
          <a:xfrm>
            <a:off x="0" y="0"/>
            <a:ext cx="4191000" cy="2590800"/>
          </a:xfrm>
          <a:prstGeom prst="rect">
            <a:avLst/>
          </a:prstGeom>
          <a:ln>
            <a:noFill/>
          </a:ln>
          <a:effectLst>
            <a:softEdge rad="112500"/>
          </a:effectLst>
        </p:spPr>
      </p:pic>
      <p:pic>
        <p:nvPicPr>
          <p:cNvPr id="3" name="Picture 2" descr="20180228_115334.jpg"/>
          <p:cNvPicPr>
            <a:picLocks noChangeAspect="1"/>
          </p:cNvPicPr>
          <p:nvPr/>
        </p:nvPicPr>
        <p:blipFill>
          <a:blip r:embed="rId6" cstate="print"/>
          <a:stretch>
            <a:fillRect/>
          </a:stretch>
        </p:blipFill>
        <p:spPr>
          <a:xfrm>
            <a:off x="0" y="2533013"/>
            <a:ext cx="4267200" cy="2400300"/>
          </a:xfrm>
          <a:prstGeom prst="rect">
            <a:avLst/>
          </a:prstGeom>
          <a:ln>
            <a:noFill/>
          </a:ln>
          <a:effectLst>
            <a:softEdge rad="112500"/>
          </a:effectLst>
        </p:spPr>
      </p:pic>
      <p:pic>
        <p:nvPicPr>
          <p:cNvPr id="5" name="Picture 4" descr="20180228_121044.jpg"/>
          <p:cNvPicPr>
            <a:picLocks noChangeAspect="1"/>
          </p:cNvPicPr>
          <p:nvPr/>
        </p:nvPicPr>
        <p:blipFill>
          <a:blip r:embed="rId7" cstate="print"/>
          <a:stretch>
            <a:fillRect/>
          </a:stretch>
        </p:blipFill>
        <p:spPr>
          <a:xfrm>
            <a:off x="0" y="4495800"/>
            <a:ext cx="4199466" cy="2362200"/>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0228_121914.jpg"/>
          <p:cNvPicPr>
            <a:picLocks noChangeAspect="1"/>
          </p:cNvPicPr>
          <p:nvPr/>
        </p:nvPicPr>
        <p:blipFill>
          <a:blip r:embed="rId3" cstate="print"/>
          <a:stretch>
            <a:fillRect/>
          </a:stretch>
        </p:blipFill>
        <p:spPr>
          <a:xfrm>
            <a:off x="1828800" y="3657600"/>
            <a:ext cx="5122333" cy="2881313"/>
          </a:xfrm>
          <a:prstGeom prst="rect">
            <a:avLst/>
          </a:prstGeom>
        </p:spPr>
      </p:pic>
      <p:pic>
        <p:nvPicPr>
          <p:cNvPr id="4" name="Picture 3" descr="20180228_121735 (1).jpg"/>
          <p:cNvPicPr>
            <a:picLocks noChangeAspect="1"/>
          </p:cNvPicPr>
          <p:nvPr/>
        </p:nvPicPr>
        <p:blipFill>
          <a:blip r:embed="rId4" cstate="print"/>
          <a:stretch>
            <a:fillRect/>
          </a:stretch>
        </p:blipFill>
        <p:spPr>
          <a:xfrm>
            <a:off x="1981200" y="1143000"/>
            <a:ext cx="4648200" cy="2266950"/>
          </a:xfrm>
          <a:prstGeom prst="rect">
            <a:avLst/>
          </a:prstGeom>
        </p:spPr>
      </p:pic>
      <p:sp>
        <p:nvSpPr>
          <p:cNvPr id="3" name="Subtitle 2"/>
          <p:cNvSpPr>
            <a:spLocks noGrp="1"/>
          </p:cNvSpPr>
          <p:nvPr>
            <p:ph type="subTitle" idx="1"/>
          </p:nvPr>
        </p:nvSpPr>
        <p:spPr>
          <a:xfrm>
            <a:off x="540544" y="0"/>
            <a:ext cx="8062912" cy="6629400"/>
          </a:xfrm>
        </p:spPr>
        <p:txBody>
          <a:bodyPr>
            <a:normAutofit/>
          </a:bodyPr>
          <a:lstStyle/>
          <a:p>
            <a:pPr algn="l"/>
            <a:r>
              <a:rPr lang="en-US" b="1" dirty="0" smtClean="0">
                <a:solidFill>
                  <a:schemeClr val="accent3">
                    <a:lumMod val="60000"/>
                    <a:lumOff val="40000"/>
                  </a:schemeClr>
                </a:solidFill>
              </a:rPr>
              <a:t>Application</a:t>
            </a:r>
            <a:endParaRPr lang="en-US" dirty="0" smtClean="0">
              <a:solidFill>
                <a:schemeClr val="accent3">
                  <a:lumMod val="60000"/>
                  <a:lumOff val="40000"/>
                </a:schemeClr>
              </a:solidFill>
            </a:endParaRPr>
          </a:p>
          <a:p>
            <a:pPr algn="l"/>
            <a:endParaRPr lang="en-US" sz="2400" b="1" i="1" dirty="0" smtClean="0"/>
          </a:p>
          <a:p>
            <a:pPr algn="l"/>
            <a:endParaRPr lang="en-US" sz="2400" b="1" i="1" dirty="0" smtClean="0"/>
          </a:p>
          <a:p>
            <a:pPr algn="l"/>
            <a:r>
              <a:rPr lang="en-US" sz="2400" b="1" i="1" dirty="0" smtClean="0"/>
              <a:t>What about you</a:t>
            </a:r>
            <a:endParaRPr lang="en-US" sz="2400" dirty="0" smtClean="0"/>
          </a:p>
          <a:p>
            <a:pPr algn="just"/>
            <a:r>
              <a:rPr lang="en-US" sz="1800" b="1" dirty="0" smtClean="0">
                <a:solidFill>
                  <a:schemeClr val="tx1"/>
                </a:solidFill>
                <a:effectLst>
                  <a:outerShdw blurRad="38100" dist="38100" dir="2700000" algn="tl">
                    <a:srgbClr val="000000">
                      <a:alpha val="43137"/>
                    </a:srgbClr>
                  </a:outerShdw>
                </a:effectLst>
              </a:rPr>
              <a:t>Ss get a table that contains different free time activities and LIKE/DON’T LIKE columns. First they have to tick the corresponding boxes for themselves. Then they have to ask each other about the same activities “Do you like going to the cinema?” and find someone who likes the same things. They make groups according to their likes.</a:t>
            </a:r>
          </a:p>
          <a:p>
            <a:pPr algn="l"/>
            <a:r>
              <a:rPr lang="en-US" sz="2400" b="1" i="1" dirty="0" smtClean="0"/>
              <a:t>Group work</a:t>
            </a:r>
            <a:endParaRPr lang="en-US" sz="2400" dirty="0" smtClean="0"/>
          </a:p>
          <a:p>
            <a:pPr algn="l"/>
            <a:r>
              <a:rPr lang="en-US" sz="1800" b="1" dirty="0" smtClean="0">
                <a:solidFill>
                  <a:schemeClr val="tx1"/>
                </a:solidFill>
                <a:effectLst>
                  <a:outerShdw blurRad="38100" dist="38100" dir="2700000" algn="tl">
                    <a:srgbClr val="000000">
                      <a:alpha val="43137"/>
                    </a:srgbClr>
                  </a:outerShdw>
                </a:effectLst>
              </a:rPr>
              <a:t>Ss do a project about their </a:t>
            </a:r>
            <a:r>
              <a:rPr lang="en-US" sz="1800" b="1" dirty="0" err="1" smtClean="0">
                <a:solidFill>
                  <a:schemeClr val="tx1"/>
                </a:solidFill>
                <a:effectLst>
                  <a:outerShdw blurRad="38100" dist="38100" dir="2700000" algn="tl">
                    <a:srgbClr val="000000">
                      <a:alpha val="43137"/>
                    </a:srgbClr>
                  </a:outerShdw>
                </a:effectLst>
              </a:rPr>
              <a:t>favourite</a:t>
            </a:r>
            <a:r>
              <a:rPr lang="en-US" sz="1800" b="1" dirty="0" smtClean="0">
                <a:solidFill>
                  <a:schemeClr val="tx1"/>
                </a:solidFill>
                <a:effectLst>
                  <a:outerShdw blurRad="38100" dist="38100" dir="2700000" algn="tl">
                    <a:srgbClr val="000000">
                      <a:alpha val="43137"/>
                    </a:srgbClr>
                  </a:outerShdw>
                </a:effectLst>
              </a:rPr>
              <a:t> free time activities. </a:t>
            </a:r>
          </a:p>
          <a:p>
            <a:pPr algn="l"/>
            <a:r>
              <a:rPr lang="en-US" sz="1800" b="1" dirty="0" smtClean="0">
                <a:solidFill>
                  <a:schemeClr val="tx1"/>
                </a:solidFill>
                <a:effectLst>
                  <a:outerShdw blurRad="38100" dist="38100" dir="2700000" algn="tl">
                    <a:srgbClr val="000000">
                      <a:alpha val="43137"/>
                    </a:srgbClr>
                  </a:outerShdw>
                </a:effectLst>
              </a:rPr>
              <a:t> </a:t>
            </a:r>
          </a:p>
          <a:p>
            <a:pPr algn="l"/>
            <a:r>
              <a:rPr lang="en-US" sz="1800" b="1" dirty="0" smtClean="0">
                <a:solidFill>
                  <a:schemeClr val="tx1"/>
                </a:solidFill>
                <a:effectLst>
                  <a:outerShdw blurRad="38100" dist="38100" dir="2700000" algn="tl">
                    <a:srgbClr val="000000">
                      <a:alpha val="43137"/>
                    </a:srgbClr>
                  </a:outerShdw>
                </a:effectLst>
              </a:rPr>
              <a:t>Follow up  - Chain game</a:t>
            </a:r>
          </a:p>
          <a:p>
            <a:pPr algn="l"/>
            <a:endParaRPr lang="en-US" sz="1800" b="1" dirty="0" smtClean="0"/>
          </a:p>
          <a:p>
            <a:endParaRPr lang="en-US" dirty="0" smtClean="0"/>
          </a:p>
          <a:p>
            <a:endParaRPr lang="en-US" dirty="0" smtClean="0"/>
          </a:p>
          <a:p>
            <a:endParaRPr lang="en-US" dirty="0" smtClean="0"/>
          </a:p>
          <a:p>
            <a:pPr algn="l"/>
            <a:r>
              <a:rPr lang="en-US" dirty="0" smtClean="0"/>
              <a:t> </a:t>
            </a:r>
          </a:p>
          <a:p>
            <a:pPr algn="l"/>
            <a:endParaRPr lang="en-US"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544" y="457200"/>
            <a:ext cx="8062912" cy="6248400"/>
          </a:xfrm>
        </p:spPr>
        <p:txBody>
          <a:bodyPr>
            <a:normAutofit fontScale="77500" lnSpcReduction="20000"/>
          </a:bodyPr>
          <a:lstStyle/>
          <a:p>
            <a:pPr algn="l"/>
            <a:r>
              <a:rPr lang="en-US" sz="3600" b="1" dirty="0" smtClean="0">
                <a:solidFill>
                  <a:schemeClr val="accent1">
                    <a:lumMod val="75000"/>
                  </a:schemeClr>
                </a:solidFill>
              </a:rPr>
              <a:t>Student Profile</a:t>
            </a:r>
          </a:p>
          <a:p>
            <a:pPr algn="l"/>
            <a:r>
              <a:rPr lang="en-US" b="1" dirty="0" smtClean="0"/>
              <a:t>Young learners, ages 10 - 11, in their  fourth year of English (Grade IV)</a:t>
            </a:r>
          </a:p>
          <a:p>
            <a:pPr algn="l"/>
            <a:r>
              <a:rPr lang="en-US" sz="3600" b="1" dirty="0" smtClean="0">
                <a:solidFill>
                  <a:schemeClr val="accent1">
                    <a:lumMod val="75000"/>
                  </a:schemeClr>
                </a:solidFill>
              </a:rPr>
              <a:t>Language Objectives</a:t>
            </a:r>
          </a:p>
          <a:p>
            <a:pPr algn="l"/>
            <a:r>
              <a:rPr lang="en-US" b="1" i="1" dirty="0" smtClean="0">
                <a:solidFill>
                  <a:schemeClr val="accent1">
                    <a:lumMod val="75000"/>
                  </a:schemeClr>
                </a:solidFill>
              </a:rPr>
              <a:t>Grammar: </a:t>
            </a:r>
            <a:r>
              <a:rPr lang="en-US" b="1" dirty="0" err="1" smtClean="0"/>
              <a:t>Verb+ing</a:t>
            </a:r>
            <a:r>
              <a:rPr lang="en-US" b="1" dirty="0" smtClean="0"/>
              <a:t>, Present Simple, Numbers</a:t>
            </a:r>
          </a:p>
          <a:p>
            <a:pPr algn="l"/>
            <a:r>
              <a:rPr lang="en-US" b="1" i="1" dirty="0" smtClean="0">
                <a:solidFill>
                  <a:schemeClr val="accent1">
                    <a:lumMod val="75000"/>
                  </a:schemeClr>
                </a:solidFill>
              </a:rPr>
              <a:t>Vocabulary:</a:t>
            </a:r>
          </a:p>
          <a:p>
            <a:pPr algn="just">
              <a:buFont typeface="Wingdings" pitchFamily="2" charset="2"/>
              <a:buChar char="§"/>
            </a:pPr>
            <a:r>
              <a:rPr lang="en-US" b="1" dirty="0" smtClean="0"/>
              <a:t> playground vocabulary (seesaw, skip, slide,    roundabout, springy, climbing frame, sandpit….)</a:t>
            </a:r>
          </a:p>
          <a:p>
            <a:pPr algn="just">
              <a:buFont typeface="Wingdings" pitchFamily="2" charset="2"/>
              <a:buChar char="§"/>
            </a:pPr>
            <a:r>
              <a:rPr lang="en-US" b="1" dirty="0" smtClean="0"/>
              <a:t>sports vocabulary</a:t>
            </a:r>
          </a:p>
          <a:p>
            <a:pPr algn="just">
              <a:buFont typeface="Wingdings" pitchFamily="2" charset="2"/>
              <a:buChar char="§"/>
            </a:pPr>
            <a:r>
              <a:rPr lang="en-US" b="1" dirty="0" smtClean="0"/>
              <a:t> free time activities (ride a bike, watch films, play computer games, do a jigsaw puzzle, go out, collect stickers, break a record, to do the jumps, to hula hoop, blow biggest bubbles, to balance spoons…)</a:t>
            </a:r>
          </a:p>
          <a:p>
            <a:pPr algn="just"/>
            <a:r>
              <a:rPr lang="en-US" sz="3600" b="1" dirty="0" smtClean="0">
                <a:solidFill>
                  <a:schemeClr val="accent1">
                    <a:lumMod val="75000"/>
                  </a:schemeClr>
                </a:solidFill>
              </a:rPr>
              <a:t>Content Objectives</a:t>
            </a:r>
          </a:p>
          <a:p>
            <a:pPr algn="just">
              <a:buFont typeface="Wingdings" pitchFamily="2" charset="2"/>
              <a:buChar char="§"/>
            </a:pPr>
            <a:r>
              <a:rPr lang="en-US" b="1" dirty="0" smtClean="0"/>
              <a:t>identify different numbers (1-100, additionally 1000 and some examples of complex numbers 58.5)</a:t>
            </a:r>
          </a:p>
          <a:p>
            <a:pPr algn="just">
              <a:buFont typeface="Wingdings" pitchFamily="2" charset="2"/>
              <a:buChar char="§"/>
            </a:pPr>
            <a:r>
              <a:rPr lang="en-US" b="1" dirty="0" smtClean="0"/>
              <a:t>identify different free-time activities</a:t>
            </a:r>
          </a:p>
          <a:p>
            <a:pPr algn="just">
              <a:buFont typeface="Wingdings" pitchFamily="2" charset="2"/>
              <a:buChar char="§"/>
            </a:pPr>
            <a:r>
              <a:rPr lang="en-US" b="1" dirty="0" smtClean="0"/>
              <a:t>expressing likes and dislikes</a:t>
            </a:r>
          </a:p>
          <a:p>
            <a:pPr algn="just">
              <a:buFont typeface="Wingdings" pitchFamily="2" charset="2"/>
              <a:buChar char="§"/>
            </a:pPr>
            <a:r>
              <a:rPr lang="en-US" b="1" dirty="0" smtClean="0"/>
              <a:t>using  the present simple and “</a:t>
            </a:r>
            <a:r>
              <a:rPr lang="en-US" b="1" dirty="0" err="1" smtClean="0"/>
              <a:t>verb+ing</a:t>
            </a:r>
            <a:r>
              <a:rPr lang="en-US" b="1" dirty="0" smtClean="0"/>
              <a:t>” form  in a given context and communication</a:t>
            </a:r>
          </a:p>
          <a:p>
            <a:pPr algn="l"/>
            <a:endParaRPr lang="en-US" b="1"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28_121811.jpg"/>
          <p:cNvPicPr>
            <a:picLocks noChangeAspect="1"/>
          </p:cNvPicPr>
          <p:nvPr/>
        </p:nvPicPr>
        <p:blipFill>
          <a:blip r:embed="rId3" cstate="print"/>
          <a:stretch>
            <a:fillRect/>
          </a:stretch>
        </p:blipFill>
        <p:spPr>
          <a:xfrm>
            <a:off x="0" y="0"/>
            <a:ext cx="5479200" cy="3733800"/>
          </a:xfrm>
          <a:prstGeom prst="rect">
            <a:avLst/>
          </a:prstGeom>
          <a:ln>
            <a:noFill/>
          </a:ln>
          <a:effectLst>
            <a:softEdge rad="112500"/>
          </a:effectLst>
        </p:spPr>
      </p:pic>
      <p:pic>
        <p:nvPicPr>
          <p:cNvPr id="3" name="Picture 2" descr="20180228_121931.jpg"/>
          <p:cNvPicPr>
            <a:picLocks noChangeAspect="1"/>
          </p:cNvPicPr>
          <p:nvPr/>
        </p:nvPicPr>
        <p:blipFill>
          <a:blip r:embed="rId4" cstate="print"/>
          <a:stretch>
            <a:fillRect/>
          </a:stretch>
        </p:blipFill>
        <p:spPr>
          <a:xfrm>
            <a:off x="3963129" y="0"/>
            <a:ext cx="5180871" cy="3810000"/>
          </a:xfrm>
          <a:prstGeom prst="rect">
            <a:avLst/>
          </a:prstGeom>
          <a:ln>
            <a:noFill/>
          </a:ln>
          <a:effectLst>
            <a:softEdge rad="112500"/>
          </a:effectLst>
        </p:spPr>
      </p:pic>
      <p:pic>
        <p:nvPicPr>
          <p:cNvPr id="4" name="Picture 3" descr="20180228_121951.jpg"/>
          <p:cNvPicPr>
            <a:picLocks noChangeAspect="1"/>
          </p:cNvPicPr>
          <p:nvPr/>
        </p:nvPicPr>
        <p:blipFill>
          <a:blip r:embed="rId5" cstate="print"/>
          <a:stretch>
            <a:fillRect/>
          </a:stretch>
        </p:blipFill>
        <p:spPr>
          <a:xfrm>
            <a:off x="3664800" y="3775949"/>
            <a:ext cx="5479200" cy="3082051"/>
          </a:xfrm>
          <a:prstGeom prst="rect">
            <a:avLst/>
          </a:prstGeom>
          <a:ln>
            <a:noFill/>
          </a:ln>
          <a:effectLst>
            <a:softEdge rad="112500"/>
          </a:effectLst>
        </p:spPr>
      </p:pic>
      <p:pic>
        <p:nvPicPr>
          <p:cNvPr id="5" name="Picture 4" descr="20180228_122015.jpg"/>
          <p:cNvPicPr>
            <a:picLocks noChangeAspect="1"/>
          </p:cNvPicPr>
          <p:nvPr/>
        </p:nvPicPr>
        <p:blipFill>
          <a:blip r:embed="rId6" cstate="print"/>
          <a:stretch>
            <a:fillRect/>
          </a:stretch>
        </p:blipFill>
        <p:spPr>
          <a:xfrm>
            <a:off x="0" y="3733800"/>
            <a:ext cx="5418665" cy="3124200"/>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a7bc94cde7a3b195c2032ad451f3eebb-V.jpg"/>
          <p:cNvPicPr>
            <a:picLocks noChangeAspect="1"/>
          </p:cNvPicPr>
          <p:nvPr/>
        </p:nvPicPr>
        <p:blipFill>
          <a:blip r:embed="rId3"/>
          <a:stretch>
            <a:fillRect/>
          </a:stretch>
        </p:blipFill>
        <p:spPr>
          <a:xfrm>
            <a:off x="3929058" y="0"/>
            <a:ext cx="5363404" cy="6858000"/>
          </a:xfrm>
          <a:prstGeom prst="rect">
            <a:avLst/>
          </a:prstGeom>
          <a:ln>
            <a:noFill/>
          </a:ln>
          <a:effectLst>
            <a:softEdge rad="112500"/>
          </a:effectLst>
        </p:spPr>
      </p:pic>
      <p:pic>
        <p:nvPicPr>
          <p:cNvPr id="5" name="Picture 4" descr="IMG-df6735437b4f6eeae20c380a94bc34cc-V.jpg"/>
          <p:cNvPicPr>
            <a:picLocks noChangeAspect="1"/>
          </p:cNvPicPr>
          <p:nvPr/>
        </p:nvPicPr>
        <p:blipFill>
          <a:blip r:embed="rId4"/>
          <a:stretch>
            <a:fillRect/>
          </a:stretch>
        </p:blipFill>
        <p:spPr>
          <a:xfrm>
            <a:off x="0" y="0"/>
            <a:ext cx="3929058" cy="2946794"/>
          </a:xfrm>
          <a:prstGeom prst="rect">
            <a:avLst/>
          </a:prstGeom>
          <a:ln>
            <a:noFill/>
          </a:ln>
          <a:effectLst>
            <a:softEdge rad="112500"/>
          </a:effectLst>
        </p:spPr>
      </p:pic>
      <p:pic>
        <p:nvPicPr>
          <p:cNvPr id="6" name="Picture 5" descr="IMG-e0258af3350c178765abc37ad8d243b4-V.jpg"/>
          <p:cNvPicPr>
            <a:picLocks noChangeAspect="1"/>
          </p:cNvPicPr>
          <p:nvPr/>
        </p:nvPicPr>
        <p:blipFill>
          <a:blip r:embed="rId5"/>
          <a:stretch>
            <a:fillRect/>
          </a:stretch>
        </p:blipFill>
        <p:spPr>
          <a:xfrm>
            <a:off x="0" y="2928934"/>
            <a:ext cx="4705246" cy="3929066"/>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1c47a41e5a23a4807dcfc8d1d01b6d5b-V.jpg"/>
          <p:cNvPicPr>
            <a:picLocks noChangeAspect="1"/>
          </p:cNvPicPr>
          <p:nvPr/>
        </p:nvPicPr>
        <p:blipFill>
          <a:blip r:embed="rId3"/>
          <a:stretch>
            <a:fillRect/>
          </a:stretch>
        </p:blipFill>
        <p:spPr>
          <a:xfrm>
            <a:off x="3286116" y="0"/>
            <a:ext cx="5857884" cy="4393413"/>
          </a:xfrm>
          <a:prstGeom prst="rect">
            <a:avLst/>
          </a:prstGeom>
          <a:ln>
            <a:noFill/>
          </a:ln>
          <a:effectLst>
            <a:softEdge rad="112500"/>
          </a:effectLst>
        </p:spPr>
      </p:pic>
      <p:pic>
        <p:nvPicPr>
          <p:cNvPr id="5" name="Picture 4" descr="IMG-290ad4bd2726bc0bae98526a4cd3e562-V.jpg"/>
          <p:cNvPicPr>
            <a:picLocks noChangeAspect="1"/>
          </p:cNvPicPr>
          <p:nvPr/>
        </p:nvPicPr>
        <p:blipFill>
          <a:blip r:embed="rId4"/>
          <a:stretch>
            <a:fillRect/>
          </a:stretch>
        </p:blipFill>
        <p:spPr>
          <a:xfrm>
            <a:off x="4122000" y="3091500"/>
            <a:ext cx="5022000" cy="3766500"/>
          </a:xfrm>
          <a:prstGeom prst="rect">
            <a:avLst/>
          </a:prstGeom>
          <a:ln>
            <a:noFill/>
          </a:ln>
          <a:effectLst>
            <a:softEdge rad="112500"/>
          </a:effectLst>
        </p:spPr>
      </p:pic>
      <p:pic>
        <p:nvPicPr>
          <p:cNvPr id="6" name="Picture 5" descr="IMG-626d247243451069a74af816cb4dab85-V.jpg"/>
          <p:cNvPicPr>
            <a:picLocks noChangeAspect="1"/>
          </p:cNvPicPr>
          <p:nvPr/>
        </p:nvPicPr>
        <p:blipFill>
          <a:blip r:embed="rId5"/>
          <a:stretch>
            <a:fillRect/>
          </a:stretch>
        </p:blipFill>
        <p:spPr>
          <a:xfrm>
            <a:off x="0" y="0"/>
            <a:ext cx="4071933" cy="3143248"/>
          </a:xfrm>
          <a:prstGeom prst="rect">
            <a:avLst/>
          </a:prstGeom>
          <a:ln>
            <a:noFill/>
          </a:ln>
          <a:effectLst>
            <a:softEdge rad="112500"/>
          </a:effectLst>
        </p:spPr>
      </p:pic>
      <p:pic>
        <p:nvPicPr>
          <p:cNvPr id="3" name="Picture 2" descr="IMG-04dccf359051f5d9e6d9687e3b305a7d-V.jpg"/>
          <p:cNvPicPr>
            <a:picLocks noChangeAspect="1"/>
          </p:cNvPicPr>
          <p:nvPr/>
        </p:nvPicPr>
        <p:blipFill>
          <a:blip r:embed="rId6"/>
          <a:stretch>
            <a:fillRect/>
          </a:stretch>
        </p:blipFill>
        <p:spPr>
          <a:xfrm>
            <a:off x="0" y="3143248"/>
            <a:ext cx="5007752" cy="3714752"/>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Thank you!</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t>Irena</a:t>
            </a:r>
            <a:br>
              <a:rPr lang="en-US" sz="2700" dirty="0" smtClean="0"/>
            </a:br>
            <a:r>
              <a:rPr lang="en-US" sz="2700" dirty="0" err="1" smtClean="0"/>
              <a:t>Kaca</a:t>
            </a:r>
            <a:r>
              <a:rPr lang="en-US" sz="2700" dirty="0" smtClean="0"/>
              <a:t/>
            </a:r>
            <a:br>
              <a:rPr lang="en-US" sz="2700" dirty="0" smtClean="0"/>
            </a:br>
            <a:r>
              <a:rPr lang="en-US" sz="2700" dirty="0" err="1" smtClean="0"/>
              <a:t>Jelena</a:t>
            </a:r>
            <a:endParaRPr lang="en-US" sz="2700"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buNone/>
            </a:pPr>
            <a:r>
              <a:rPr lang="en-US" sz="1600" b="1" dirty="0" smtClean="0">
                <a:solidFill>
                  <a:schemeClr val="accent1">
                    <a:lumMod val="75000"/>
                  </a:schemeClr>
                </a:solidFill>
              </a:rPr>
              <a:t>Language Skills </a:t>
            </a:r>
            <a:endParaRPr lang="en-US" sz="1600" dirty="0" smtClean="0">
              <a:solidFill>
                <a:schemeClr val="accent1">
                  <a:lumMod val="75000"/>
                </a:schemeClr>
              </a:solidFill>
            </a:endParaRPr>
          </a:p>
          <a:p>
            <a:pPr>
              <a:buNone/>
            </a:pPr>
            <a:r>
              <a:rPr lang="en-US" sz="1600" b="1" dirty="0" smtClean="0">
                <a:solidFill>
                  <a:schemeClr val="accent1">
                    <a:lumMod val="75000"/>
                  </a:schemeClr>
                </a:solidFill>
              </a:rPr>
              <a:t>Listening:</a:t>
            </a:r>
          </a:p>
          <a:p>
            <a:pPr>
              <a:buNone/>
            </a:pPr>
            <a:r>
              <a:rPr lang="en-US" sz="1600" b="1" dirty="0" smtClean="0"/>
              <a:t>- listen to a song “Playing in the Playground”</a:t>
            </a:r>
          </a:p>
          <a:p>
            <a:pPr>
              <a:buNone/>
            </a:pPr>
            <a:r>
              <a:rPr lang="en-US" sz="1600" b="1" dirty="0" smtClean="0"/>
              <a:t>- listen to a story “Record Breakers”</a:t>
            </a:r>
          </a:p>
          <a:p>
            <a:pPr>
              <a:buNone/>
            </a:pPr>
            <a:r>
              <a:rPr lang="en-US" sz="1600" b="1" dirty="0" smtClean="0"/>
              <a:t>- listen to the short texts “Free time activities”</a:t>
            </a:r>
          </a:p>
          <a:p>
            <a:pPr>
              <a:buNone/>
            </a:pPr>
            <a:r>
              <a:rPr lang="en-US" sz="1600" b="1" dirty="0" smtClean="0">
                <a:solidFill>
                  <a:schemeClr val="accent1">
                    <a:lumMod val="75000"/>
                  </a:schemeClr>
                </a:solidFill>
              </a:rPr>
              <a:t> Speaking:</a:t>
            </a:r>
          </a:p>
          <a:p>
            <a:pPr>
              <a:buNone/>
            </a:pPr>
            <a:r>
              <a:rPr lang="en-US" sz="1600" b="1" dirty="0" smtClean="0"/>
              <a:t>- talk about free time activities </a:t>
            </a:r>
          </a:p>
          <a:p>
            <a:pPr>
              <a:buNone/>
            </a:pPr>
            <a:r>
              <a:rPr lang="en-US" sz="1600" b="1" dirty="0" smtClean="0"/>
              <a:t>- talk about what they like and don’t like doing in their free time using the presented structures</a:t>
            </a:r>
          </a:p>
          <a:p>
            <a:pPr>
              <a:buNone/>
            </a:pPr>
            <a:r>
              <a:rPr lang="en-US" sz="1600" b="1" dirty="0" smtClean="0"/>
              <a:t>-talk about free time activities and record breakers</a:t>
            </a:r>
          </a:p>
          <a:p>
            <a:pPr>
              <a:buNone/>
            </a:pPr>
            <a:r>
              <a:rPr lang="en-US" sz="1600" b="1" dirty="0" smtClean="0"/>
              <a:t>- ask and answer questions about the story (“Record Breakers”)</a:t>
            </a:r>
          </a:p>
          <a:p>
            <a:pPr>
              <a:buNone/>
            </a:pPr>
            <a:r>
              <a:rPr lang="en-US" sz="1600" b="1" dirty="0" smtClean="0"/>
              <a:t>- sing a song “Playing in the Playground”</a:t>
            </a:r>
          </a:p>
          <a:p>
            <a:pPr>
              <a:buNone/>
            </a:pPr>
            <a:r>
              <a:rPr lang="en-US" sz="1600" b="1" dirty="0" smtClean="0"/>
              <a:t> </a:t>
            </a:r>
            <a:r>
              <a:rPr lang="en-US" sz="1600" b="1" dirty="0" smtClean="0">
                <a:solidFill>
                  <a:schemeClr val="accent1">
                    <a:lumMod val="75000"/>
                  </a:schemeClr>
                </a:solidFill>
              </a:rPr>
              <a:t>Reading:</a:t>
            </a:r>
          </a:p>
          <a:p>
            <a:pPr>
              <a:buNone/>
            </a:pPr>
            <a:r>
              <a:rPr lang="en-US" sz="1600" b="1" dirty="0" smtClean="0"/>
              <a:t>- read the texts and tick the correct pictures </a:t>
            </a:r>
          </a:p>
          <a:p>
            <a:pPr>
              <a:buNone/>
            </a:pPr>
            <a:r>
              <a:rPr lang="en-US" sz="1600" b="1" dirty="0" smtClean="0"/>
              <a:t>- read mixed parts of the story and put them in the right order</a:t>
            </a:r>
          </a:p>
          <a:p>
            <a:pPr>
              <a:buNone/>
            </a:pPr>
            <a:r>
              <a:rPr lang="en-US" sz="1600" b="1" dirty="0" smtClean="0"/>
              <a:t>- match playground activities with their names/ flashcards with words</a:t>
            </a:r>
          </a:p>
          <a:p>
            <a:pPr>
              <a:buNone/>
            </a:pPr>
            <a:r>
              <a:rPr lang="en-US" sz="1600" b="1" dirty="0" smtClean="0"/>
              <a:t>-match  the key  words with their written forms</a:t>
            </a:r>
          </a:p>
          <a:p>
            <a:pPr>
              <a:buNone/>
            </a:pPr>
            <a:r>
              <a:rPr lang="en-US" sz="1600" b="1" dirty="0" smtClean="0"/>
              <a:t>-match the figures with the right sentences </a:t>
            </a:r>
          </a:p>
          <a:p>
            <a:pPr>
              <a:buNone/>
            </a:pPr>
            <a:r>
              <a:rPr lang="en-US" sz="1600" b="1" dirty="0" smtClean="0">
                <a:solidFill>
                  <a:schemeClr val="accent1">
                    <a:lumMod val="75000"/>
                  </a:schemeClr>
                </a:solidFill>
              </a:rPr>
              <a:t>Writing:</a:t>
            </a:r>
          </a:p>
          <a:p>
            <a:pPr>
              <a:buNone/>
            </a:pPr>
            <a:r>
              <a:rPr lang="en-US" sz="1600" b="1" dirty="0" smtClean="0"/>
              <a:t>-write about their friends’ </a:t>
            </a:r>
            <a:r>
              <a:rPr lang="en-US" sz="1600" b="1" dirty="0" err="1" smtClean="0"/>
              <a:t>favourite</a:t>
            </a:r>
            <a:r>
              <a:rPr lang="en-US" sz="1600" b="1" dirty="0" smtClean="0"/>
              <a:t> activities </a:t>
            </a:r>
          </a:p>
          <a:p>
            <a:pPr>
              <a:buNone/>
            </a:pPr>
            <a:r>
              <a:rPr lang="en-US" sz="1600" b="1" dirty="0" smtClean="0"/>
              <a:t>- write  the missing letters (numbers)</a:t>
            </a:r>
          </a:p>
          <a:p>
            <a:pPr>
              <a:buNone/>
            </a:pPr>
            <a:r>
              <a:rPr lang="en-US" sz="1600" b="1" dirty="0" smtClean="0"/>
              <a:t>-correct the mistakes in the sentences</a:t>
            </a:r>
          </a:p>
          <a:p>
            <a:pPr>
              <a:buNone/>
            </a:pPr>
            <a:r>
              <a:rPr lang="en-US" sz="1600" b="1" dirty="0" smtClean="0"/>
              <a:t>- write about their </a:t>
            </a:r>
            <a:r>
              <a:rPr lang="en-US" sz="1600" b="1" dirty="0" err="1" smtClean="0"/>
              <a:t>favourite</a:t>
            </a:r>
            <a:r>
              <a:rPr lang="en-US" sz="1600" b="1" dirty="0" smtClean="0"/>
              <a:t> free time activities</a:t>
            </a:r>
          </a:p>
          <a:p>
            <a:pPr>
              <a:buNone/>
            </a:pPr>
            <a:r>
              <a:rPr lang="en-US" sz="1600" b="1" dirty="0" smtClean="0"/>
              <a:t> </a:t>
            </a:r>
          </a:p>
          <a:p>
            <a:endParaRPr lang="en-US" sz="1100"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a:bodyPr>
          <a:lstStyle/>
          <a:p>
            <a:pPr algn="ctr"/>
            <a:r>
              <a:rPr lang="en-US" sz="2800" dirty="0" smtClean="0"/>
              <a:t>Lesson 1: At the playground</a:t>
            </a:r>
            <a:endParaRPr lang="en-US" sz="2800" dirty="0"/>
          </a:p>
        </p:txBody>
      </p:sp>
      <p:sp>
        <p:nvSpPr>
          <p:cNvPr id="3" name="Content Placeholder 2"/>
          <p:cNvSpPr>
            <a:spLocks noGrp="1"/>
          </p:cNvSpPr>
          <p:nvPr>
            <p:ph idx="1"/>
          </p:nvPr>
        </p:nvSpPr>
        <p:spPr>
          <a:xfrm>
            <a:off x="457200" y="990600"/>
            <a:ext cx="8229600" cy="5464208"/>
          </a:xfrm>
        </p:spPr>
        <p:txBody>
          <a:bodyPr>
            <a:normAutofit/>
          </a:bodyPr>
          <a:lstStyle/>
          <a:p>
            <a:pPr>
              <a:buNone/>
            </a:pPr>
            <a:r>
              <a:rPr lang="en-US" sz="2400" b="1" dirty="0" smtClean="0">
                <a:solidFill>
                  <a:schemeClr val="accent3">
                    <a:lumMod val="60000"/>
                    <a:lumOff val="40000"/>
                  </a:schemeClr>
                </a:solidFill>
              </a:rPr>
              <a:t>Warm up: The playground flashcards</a:t>
            </a:r>
          </a:p>
          <a:p>
            <a:pPr>
              <a:buNone/>
            </a:pPr>
            <a:endParaRPr lang="en-US" sz="2000" b="1" dirty="0" smtClean="0">
              <a:solidFill>
                <a:schemeClr val="accent3">
                  <a:lumMod val="60000"/>
                  <a:lumOff val="40000"/>
                </a:schemeClr>
              </a:solidFill>
            </a:endParaRPr>
          </a:p>
          <a:p>
            <a:r>
              <a:rPr lang="en-US" sz="2000" dirty="0" smtClean="0"/>
              <a:t>Hold up the ‘swings’ picture card and say ‘I like playing on the swings. Do you like the swings?’ Tell the students to put up their hand if they like playing on the swings.’ Do the same with the other picture cards. </a:t>
            </a:r>
          </a:p>
          <a:p>
            <a:pPr>
              <a:buNone/>
            </a:pPr>
            <a:endParaRPr lang="en-US" sz="2000" dirty="0" smtClean="0"/>
          </a:p>
          <a:p>
            <a:r>
              <a:rPr lang="en-US" sz="2000" dirty="0" smtClean="0"/>
              <a:t>Now ask the students to listen and repeat the playground words after you as you show them the cards. Spread out the picture and word cards face up on the floor. Ask for volunteers to match the pictures with the correct words. Now put all the picture and word cards face down on the floor. Invite students to choose two cards. Can they find matching pairs?</a:t>
            </a:r>
          </a:p>
          <a:p>
            <a:pPr>
              <a:buNone/>
            </a:pPr>
            <a:endParaRPr lang="en-US" sz="2000" i="1" dirty="0" smtClean="0"/>
          </a:p>
          <a:p>
            <a:pPr>
              <a:buNone/>
            </a:pPr>
            <a:endParaRPr lang="en-US" sz="2000" i="1" dirty="0" smtClean="0"/>
          </a:p>
          <a:p>
            <a:pPr>
              <a:buNone/>
            </a:pPr>
            <a:endParaRPr lang="en-US" sz="2000" i="1"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pPr>
              <a:buNone/>
            </a:pPr>
            <a:r>
              <a:rPr lang="en-US" sz="2400" b="1" dirty="0" smtClean="0">
                <a:solidFill>
                  <a:schemeClr val="accent3">
                    <a:lumMod val="60000"/>
                    <a:lumOff val="40000"/>
                  </a:schemeClr>
                </a:solidFill>
              </a:rPr>
              <a:t>Presentation: Song </a:t>
            </a:r>
            <a:r>
              <a:rPr lang="en-US" sz="2400" b="1" i="1" dirty="0" smtClean="0">
                <a:solidFill>
                  <a:schemeClr val="accent3">
                    <a:lumMod val="60000"/>
                    <a:lumOff val="40000"/>
                  </a:schemeClr>
                </a:solidFill>
              </a:rPr>
              <a:t>Playing in the playground</a:t>
            </a:r>
          </a:p>
          <a:p>
            <a:pPr>
              <a:buNone/>
            </a:pPr>
            <a:r>
              <a:rPr lang="en-US" sz="2400" i="1" dirty="0" smtClean="0">
                <a:hlinkClick r:id="rId3"/>
              </a:rPr>
              <a:t>http://learnenglishkids.britishcouncil.org/en/songs/playing-the-playground</a:t>
            </a:r>
            <a:endParaRPr lang="en-US" sz="2400" dirty="0" smtClean="0"/>
          </a:p>
          <a:p>
            <a:r>
              <a:rPr lang="en-US" sz="2000" dirty="0" smtClean="0"/>
              <a:t>The children tell you </a:t>
            </a:r>
            <a:r>
              <a:rPr lang="en-US" sz="2000" b="1" dirty="0" smtClean="0"/>
              <a:t>playground activities</a:t>
            </a:r>
            <a:r>
              <a:rPr lang="en-US" sz="2000" dirty="0" smtClean="0"/>
              <a:t> in English (playing on the swings, playing football…etc) and write them on the board. </a:t>
            </a:r>
          </a:p>
          <a:p>
            <a:r>
              <a:rPr lang="en-US" sz="2000" dirty="0" smtClean="0"/>
              <a:t>Play the </a:t>
            </a:r>
            <a:r>
              <a:rPr lang="en-US" sz="2000" b="1" dirty="0" smtClean="0"/>
              <a:t>song </a:t>
            </a:r>
            <a:r>
              <a:rPr lang="en-US" sz="2000" dirty="0" smtClean="0"/>
              <a:t>and ask children to stand up each time they hear one of the activities on the board. Play the song again – this time the children follow the words and </a:t>
            </a:r>
            <a:r>
              <a:rPr lang="en-US" sz="2000" b="1" dirty="0" smtClean="0"/>
              <a:t>join in</a:t>
            </a:r>
            <a:r>
              <a:rPr lang="en-US" sz="2000" dirty="0" smtClean="0"/>
              <a:t> with just the last word of each line. Play the song again and encourage the children to </a:t>
            </a:r>
            <a:r>
              <a:rPr lang="en-US" sz="2000" i="1" dirty="0" smtClean="0"/>
              <a:t>sing along.</a:t>
            </a:r>
            <a:r>
              <a:rPr lang="en-US" sz="2000" dirty="0" smtClean="0"/>
              <a:t> You can make up actions (swinging, playing football, laughing etc) for the song as you all sing along.</a:t>
            </a:r>
            <a:endParaRPr lang="en-US" sz="2000"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227_114303.jpg"/>
          <p:cNvPicPr>
            <a:picLocks noGrp="1" noChangeAspect="1"/>
          </p:cNvPicPr>
          <p:nvPr>
            <p:ph idx="1"/>
          </p:nvPr>
        </p:nvPicPr>
        <p:blipFill>
          <a:blip r:embed="rId3" cstate="print"/>
          <a:stretch>
            <a:fillRect/>
          </a:stretch>
        </p:blipFill>
        <p:spPr>
          <a:xfrm rot="20393200">
            <a:off x="349763" y="766106"/>
            <a:ext cx="2980267"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MG-e3b5abb9f1a169528247e28ed13797f5-V.jpg"/>
          <p:cNvPicPr>
            <a:picLocks noChangeAspect="1"/>
          </p:cNvPicPr>
          <p:nvPr/>
        </p:nvPicPr>
        <p:blipFill>
          <a:blip r:embed="rId4"/>
          <a:stretch>
            <a:fillRect/>
          </a:stretch>
        </p:blipFill>
        <p:spPr>
          <a:xfrm rot="717314">
            <a:off x="6560033" y="332184"/>
            <a:ext cx="2174053" cy="4185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MG-b53679c24b92c993ac2654f64c6ae36c-V.jpg"/>
          <p:cNvPicPr>
            <a:picLocks noChangeAspect="1"/>
          </p:cNvPicPr>
          <p:nvPr/>
        </p:nvPicPr>
        <p:blipFill>
          <a:blip r:embed="rId5"/>
          <a:stretch>
            <a:fillRect/>
          </a:stretch>
        </p:blipFill>
        <p:spPr>
          <a:xfrm rot="1666899">
            <a:off x="327678" y="4233950"/>
            <a:ext cx="3352800" cy="2235200"/>
          </a:xfrm>
          <a:prstGeom prst="rect">
            <a:avLst/>
          </a:prstGeom>
          <a:ln>
            <a:noFill/>
          </a:ln>
          <a:effectLst>
            <a:softEdge rad="112500"/>
          </a:effectLst>
        </p:spPr>
      </p:pic>
      <p:pic>
        <p:nvPicPr>
          <p:cNvPr id="9" name="Picture 8" descr="IMG-d6f84a931a85ce61ea9bedb70b6f92e0-V.jpg"/>
          <p:cNvPicPr>
            <a:picLocks noChangeAspect="1"/>
          </p:cNvPicPr>
          <p:nvPr/>
        </p:nvPicPr>
        <p:blipFill>
          <a:blip r:embed="rId6"/>
          <a:stretch>
            <a:fillRect/>
          </a:stretch>
        </p:blipFill>
        <p:spPr>
          <a:xfrm>
            <a:off x="2362200" y="2057400"/>
            <a:ext cx="4191000" cy="2417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20180228_121127.jpg"/>
          <p:cNvPicPr>
            <a:picLocks noChangeAspect="1"/>
          </p:cNvPicPr>
          <p:nvPr/>
        </p:nvPicPr>
        <p:blipFill>
          <a:blip r:embed="rId7" cstate="print"/>
          <a:stretch>
            <a:fillRect/>
          </a:stretch>
        </p:blipFill>
        <p:spPr>
          <a:xfrm rot="20859244">
            <a:off x="4622691" y="4370052"/>
            <a:ext cx="3344982" cy="2261481"/>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073808"/>
          </a:xfrm>
        </p:spPr>
        <p:txBody>
          <a:bodyPr>
            <a:normAutofit fontScale="85000" lnSpcReduction="20000"/>
          </a:bodyPr>
          <a:lstStyle/>
          <a:p>
            <a:pPr marL="578358" indent="-514350">
              <a:buNone/>
            </a:pPr>
            <a:r>
              <a:rPr lang="en-US" dirty="0" smtClean="0"/>
              <a:t>    </a:t>
            </a:r>
            <a:r>
              <a:rPr lang="en-US" b="1" dirty="0" smtClean="0">
                <a:solidFill>
                  <a:schemeClr val="accent3">
                    <a:lumMod val="60000"/>
                    <a:lumOff val="40000"/>
                  </a:schemeClr>
                </a:solidFill>
              </a:rPr>
              <a:t>Practice</a:t>
            </a:r>
          </a:p>
          <a:p>
            <a:pPr marL="578358" indent="-514350">
              <a:buNone/>
            </a:pPr>
            <a:r>
              <a:rPr lang="en-US" b="1" dirty="0" smtClean="0"/>
              <a:t>    Activity 1: </a:t>
            </a:r>
            <a:r>
              <a:rPr lang="en-US" b="1" i="1" dirty="0" smtClean="0"/>
              <a:t>What’s the order? </a:t>
            </a:r>
          </a:p>
          <a:p>
            <a:pPr marL="578358" indent="-514350">
              <a:buNone/>
            </a:pPr>
            <a:r>
              <a:rPr lang="en-US" sz="1800" b="1" i="1" dirty="0" smtClean="0"/>
              <a:t>       Listen to the song again and put the lines into the correct order</a:t>
            </a:r>
            <a:endParaRPr lang="en-US" b="1" i="1" dirty="0" smtClean="0"/>
          </a:p>
          <a:p>
            <a:pPr marL="578358" indent="-514350">
              <a:buNone/>
            </a:pPr>
            <a:r>
              <a:rPr lang="en-US" b="1" dirty="0" smtClean="0"/>
              <a:t>   </a:t>
            </a:r>
          </a:p>
          <a:p>
            <a:pPr marL="578358" indent="-514350">
              <a:buNone/>
            </a:pPr>
            <a:r>
              <a:rPr lang="en-US" b="1" dirty="0" smtClean="0"/>
              <a:t>    Activity 2</a:t>
            </a:r>
            <a:r>
              <a:rPr lang="en-US" b="1" i="1" dirty="0" smtClean="0"/>
              <a:t>: I like/don’t like </a:t>
            </a:r>
          </a:p>
          <a:p>
            <a:pPr marL="578358" indent="-514350">
              <a:buNone/>
            </a:pPr>
            <a:r>
              <a:rPr lang="en-US" sz="1800" b="1" i="1" dirty="0" smtClean="0"/>
              <a:t>        Ss say what they like/do not like (“I like going down the slide”)</a:t>
            </a:r>
          </a:p>
          <a:p>
            <a:pPr marL="578358" indent="-514350">
              <a:buNone/>
            </a:pPr>
            <a:r>
              <a:rPr lang="en-US" b="1" dirty="0" smtClean="0">
                <a:solidFill>
                  <a:schemeClr val="accent3">
                    <a:lumMod val="60000"/>
                    <a:lumOff val="40000"/>
                  </a:schemeClr>
                </a:solidFill>
              </a:rPr>
              <a:t>   </a:t>
            </a:r>
          </a:p>
          <a:p>
            <a:pPr marL="578358" indent="-514350">
              <a:buNone/>
            </a:pPr>
            <a:r>
              <a:rPr lang="en-US" b="1" dirty="0" smtClean="0">
                <a:solidFill>
                  <a:schemeClr val="accent3">
                    <a:lumMod val="60000"/>
                    <a:lumOff val="40000"/>
                  </a:schemeClr>
                </a:solidFill>
              </a:rPr>
              <a:t>    Application</a:t>
            </a:r>
          </a:p>
          <a:p>
            <a:pPr marL="578358" indent="-514350">
              <a:buNone/>
            </a:pPr>
            <a:r>
              <a:rPr lang="en-US" b="1" dirty="0" smtClean="0"/>
              <a:t>    Activity 1: </a:t>
            </a:r>
            <a:r>
              <a:rPr lang="en-US" b="1" i="1" dirty="0" smtClean="0"/>
              <a:t>Draw and describe</a:t>
            </a:r>
          </a:p>
          <a:p>
            <a:pPr marL="578358" indent="-514350">
              <a:buNone/>
            </a:pPr>
            <a:r>
              <a:rPr lang="en-US" sz="1700" b="1" i="1" dirty="0" smtClean="0"/>
              <a:t>         Ss draw three of their friends doing the activities they like at the playground and below each picture write “ ________likes playing in the sandpit”. They do not write the names. </a:t>
            </a:r>
          </a:p>
          <a:p>
            <a:pPr marL="578358" indent="-514350">
              <a:buNone/>
            </a:pPr>
            <a:endParaRPr lang="en-US" sz="1700" b="1" i="1" dirty="0" smtClean="0"/>
          </a:p>
          <a:p>
            <a:pPr marL="578358" indent="-514350">
              <a:buNone/>
            </a:pPr>
            <a:r>
              <a:rPr lang="en-US" b="1" dirty="0" smtClean="0"/>
              <a:t>    Activity 2: </a:t>
            </a:r>
            <a:r>
              <a:rPr lang="en-US" b="1" i="1" dirty="0" smtClean="0"/>
              <a:t>Gallery walk</a:t>
            </a:r>
          </a:p>
          <a:p>
            <a:pPr marL="578358" indent="-514350">
              <a:buNone/>
            </a:pPr>
            <a:r>
              <a:rPr lang="en-US" sz="1800" b="1" i="1" dirty="0" smtClean="0"/>
              <a:t>        They stick their drawings to the wall all around the classroom and do a gallery walk. They also try to guess and write the names of their friends represented in Other Ss’ drawings. </a:t>
            </a:r>
          </a:p>
          <a:p>
            <a:pPr marL="578358" indent="-514350">
              <a:buNone/>
            </a:pPr>
            <a:endParaRPr lang="en-US" sz="1800" b="1" i="1" dirty="0" smtClean="0">
              <a:solidFill>
                <a:schemeClr val="accent3">
                  <a:lumMod val="60000"/>
                  <a:lumOff val="40000"/>
                </a:schemeClr>
              </a:solidFill>
            </a:endParaRPr>
          </a:p>
          <a:p>
            <a:pPr marL="578358" indent="-514350">
              <a:buNone/>
            </a:pPr>
            <a:r>
              <a:rPr lang="en-US" sz="1900" b="1" i="1" dirty="0" smtClean="0">
                <a:solidFill>
                  <a:schemeClr val="accent3">
                    <a:lumMod val="60000"/>
                    <a:lumOff val="40000"/>
                  </a:schemeClr>
                </a:solidFill>
              </a:rPr>
              <a:t>Follow up</a:t>
            </a:r>
            <a:r>
              <a:rPr lang="en-US" sz="1900" b="1" i="1" dirty="0" smtClean="0"/>
              <a:t>: </a:t>
            </a:r>
            <a:r>
              <a:rPr lang="en-US" sz="1900" b="1" i="1" dirty="0" err="1" smtClean="0"/>
              <a:t>Vocab</a:t>
            </a:r>
            <a:r>
              <a:rPr lang="en-US" sz="1900" b="1" i="1" dirty="0" smtClean="0"/>
              <a:t> Refresher (Ss make list of all the words from the lesson. In pairs they use the lists to elicit the answers from their partners using explanations, gestures, mimics or demonstration)</a:t>
            </a:r>
            <a:endParaRPr lang="en-US" sz="1900" b="1" i="1" dirty="0"/>
          </a:p>
        </p:txBody>
      </p:sp>
    </p:spTree>
  </p:cSld>
  <p:clrMapOvr>
    <a:masterClrMapping/>
  </p:clrMapOvr>
  <p:transition spd="slow">
    <p:wedge/>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227_114230.jpg"/>
          <p:cNvPicPr>
            <a:picLocks noGrp="1" noChangeAspect="1"/>
          </p:cNvPicPr>
          <p:nvPr>
            <p:ph idx="1"/>
          </p:nvPr>
        </p:nvPicPr>
        <p:blipFill>
          <a:blip r:embed="rId3" cstate="print"/>
          <a:stretch>
            <a:fillRect/>
          </a:stretch>
        </p:blipFill>
        <p:spPr>
          <a:xfrm>
            <a:off x="0" y="4267200"/>
            <a:ext cx="4876800" cy="2743200"/>
          </a:xfrm>
          <a:prstGeom prst="rect">
            <a:avLst/>
          </a:prstGeom>
          <a:ln>
            <a:noFill/>
          </a:ln>
          <a:effectLst>
            <a:softEdge rad="112500"/>
          </a:effectLst>
        </p:spPr>
      </p:pic>
      <p:pic>
        <p:nvPicPr>
          <p:cNvPr id="5" name="Picture 4" descr="20180227_114303.jpg"/>
          <p:cNvPicPr>
            <a:picLocks noChangeAspect="1"/>
          </p:cNvPicPr>
          <p:nvPr/>
        </p:nvPicPr>
        <p:blipFill>
          <a:blip r:embed="rId4" cstate="print"/>
          <a:stretch>
            <a:fillRect/>
          </a:stretch>
        </p:blipFill>
        <p:spPr>
          <a:xfrm>
            <a:off x="0" y="2286000"/>
            <a:ext cx="5103000" cy="2057400"/>
          </a:xfrm>
          <a:prstGeom prst="rect">
            <a:avLst/>
          </a:prstGeom>
          <a:ln>
            <a:noFill/>
          </a:ln>
          <a:effectLst>
            <a:softEdge rad="112500"/>
          </a:effectLst>
        </p:spPr>
      </p:pic>
      <p:pic>
        <p:nvPicPr>
          <p:cNvPr id="6" name="Picture 5" descr="IMG-28c2b591473f2921f32872aef633436d-V.jpg"/>
          <p:cNvPicPr>
            <a:picLocks noChangeAspect="1"/>
          </p:cNvPicPr>
          <p:nvPr/>
        </p:nvPicPr>
        <p:blipFill>
          <a:blip r:embed="rId5"/>
          <a:stretch>
            <a:fillRect/>
          </a:stretch>
        </p:blipFill>
        <p:spPr>
          <a:xfrm>
            <a:off x="4972050" y="3767100"/>
            <a:ext cx="4267200" cy="3200400"/>
          </a:xfrm>
          <a:prstGeom prst="rect">
            <a:avLst/>
          </a:prstGeom>
        </p:spPr>
      </p:pic>
      <p:pic>
        <p:nvPicPr>
          <p:cNvPr id="7" name="Picture 6" descr="IMG-041c73ad5a8077c18ab2809a655edbae-V.jpg"/>
          <p:cNvPicPr>
            <a:picLocks noChangeAspect="1"/>
          </p:cNvPicPr>
          <p:nvPr/>
        </p:nvPicPr>
        <p:blipFill>
          <a:blip r:embed="rId6"/>
          <a:stretch>
            <a:fillRect/>
          </a:stretch>
        </p:blipFill>
        <p:spPr>
          <a:xfrm>
            <a:off x="4960200" y="0"/>
            <a:ext cx="4183800" cy="3733800"/>
          </a:xfrm>
          <a:prstGeom prst="rect">
            <a:avLst/>
          </a:prstGeom>
          <a:ln>
            <a:noFill/>
          </a:ln>
          <a:effectLst>
            <a:softEdge rad="112500"/>
          </a:effectLst>
        </p:spPr>
      </p:pic>
      <p:pic>
        <p:nvPicPr>
          <p:cNvPr id="8" name="Picture 7" descr="IMG-754179dbf1ebac9c2c9539494efc5541-V.jpg"/>
          <p:cNvPicPr>
            <a:picLocks noChangeAspect="1"/>
          </p:cNvPicPr>
          <p:nvPr/>
        </p:nvPicPr>
        <p:blipFill>
          <a:blip r:embed="rId7"/>
          <a:stretch>
            <a:fillRect/>
          </a:stretch>
        </p:blipFill>
        <p:spPr>
          <a:xfrm>
            <a:off x="0" y="0"/>
            <a:ext cx="4257600" cy="2743200"/>
          </a:xfrm>
          <a:prstGeom prst="rect">
            <a:avLst/>
          </a:prstGeom>
          <a:ln>
            <a:noFill/>
          </a:ln>
          <a:effectLst>
            <a:softEdge rad="112500"/>
          </a:effectLst>
        </p:spPr>
      </p:pic>
      <p:pic>
        <p:nvPicPr>
          <p:cNvPr id="9" name="Picture 8" descr="IMG-df94b00b60b66ff56581cc6f19064652-V.jpg"/>
          <p:cNvPicPr>
            <a:picLocks noChangeAspect="1"/>
          </p:cNvPicPr>
          <p:nvPr/>
        </p:nvPicPr>
        <p:blipFill>
          <a:blip r:embed="rId8"/>
          <a:stretch>
            <a:fillRect/>
          </a:stretch>
        </p:blipFill>
        <p:spPr>
          <a:xfrm>
            <a:off x="3962400" y="0"/>
            <a:ext cx="2438400" cy="2988721"/>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Lesson 2: No Dogs!</a:t>
            </a:r>
            <a:endParaRPr lang="en-US" sz="3200" b="1" dirty="0"/>
          </a:p>
        </p:txBody>
      </p:sp>
      <p:sp>
        <p:nvSpPr>
          <p:cNvPr id="3" name="Content Placeholder 2"/>
          <p:cNvSpPr>
            <a:spLocks noGrp="1"/>
          </p:cNvSpPr>
          <p:nvPr>
            <p:ph idx="1"/>
          </p:nvPr>
        </p:nvSpPr>
        <p:spPr>
          <a:xfrm>
            <a:off x="457200" y="1295400"/>
            <a:ext cx="8229600" cy="5159408"/>
          </a:xfrm>
        </p:spPr>
        <p:txBody>
          <a:bodyPr>
            <a:normAutofit/>
          </a:bodyPr>
          <a:lstStyle/>
          <a:p>
            <a:pPr>
              <a:buNone/>
            </a:pPr>
            <a:r>
              <a:rPr lang="en-US" sz="2600" b="1" i="1" dirty="0" smtClean="0">
                <a:solidFill>
                  <a:schemeClr val="accent3">
                    <a:lumMod val="60000"/>
                    <a:lumOff val="40000"/>
                  </a:schemeClr>
                </a:solidFill>
              </a:rPr>
              <a:t>Warm up</a:t>
            </a:r>
          </a:p>
          <a:p>
            <a:pPr>
              <a:buNone/>
            </a:pPr>
            <a:r>
              <a:rPr lang="en-US" sz="2600" b="1" i="1" dirty="0" smtClean="0">
                <a:solidFill>
                  <a:schemeClr val="accent3">
                    <a:lumMod val="60000"/>
                    <a:lumOff val="40000"/>
                  </a:schemeClr>
                </a:solidFill>
              </a:rPr>
              <a:t>Game: Alphabet race</a:t>
            </a:r>
          </a:p>
          <a:p>
            <a:pPr>
              <a:buNone/>
            </a:pPr>
            <a:r>
              <a:rPr lang="en-US" sz="2600" b="1" i="1" dirty="0" smtClean="0">
                <a:solidFill>
                  <a:schemeClr val="accent3">
                    <a:lumMod val="60000"/>
                    <a:lumOff val="40000"/>
                  </a:schemeClr>
                </a:solidFill>
              </a:rPr>
              <a:t>   </a:t>
            </a:r>
            <a:r>
              <a:rPr lang="en-US" dirty="0" smtClean="0"/>
              <a:t> </a:t>
            </a:r>
            <a:r>
              <a:rPr lang="en-US" sz="1700" dirty="0" smtClean="0"/>
              <a:t>The Ss are divided into three teams. The teacher calls out a word related to the free time vocabulary from the previous lesson (e.g. SLIDE, PLAY, SPRINGY…). Within their respective groups the Ss have to agree  on  how the word is spelled and depending on how many letters the word contains, send the specific number of members to run to a table with letters. The winner is the group who finds all the letters and forms the word correctly holding the letters in their hands. </a:t>
            </a:r>
          </a:p>
          <a:p>
            <a:pPr>
              <a:buNone/>
            </a:pPr>
            <a:endParaRPr lang="en-US" sz="1700" dirty="0" smtClean="0"/>
          </a:p>
          <a:p>
            <a:pPr>
              <a:buNone/>
            </a:pPr>
            <a:endParaRPr lang="en-US" sz="1700" dirty="0"/>
          </a:p>
        </p:txBody>
      </p:sp>
      <p:pic>
        <p:nvPicPr>
          <p:cNvPr id="5" name="Picture 4" descr="20180227_120453.jpg"/>
          <p:cNvPicPr>
            <a:picLocks noChangeAspect="1"/>
          </p:cNvPicPr>
          <p:nvPr/>
        </p:nvPicPr>
        <p:blipFill>
          <a:blip r:embed="rId3" cstate="print"/>
          <a:stretch>
            <a:fillRect/>
          </a:stretch>
        </p:blipFill>
        <p:spPr>
          <a:xfrm>
            <a:off x="304800" y="4876800"/>
            <a:ext cx="3276600" cy="1752600"/>
          </a:xfrm>
          <a:prstGeom prst="rect">
            <a:avLst/>
          </a:prstGeom>
          <a:ln>
            <a:noFill/>
          </a:ln>
          <a:effectLst>
            <a:softEdge rad="112500"/>
          </a:effectLst>
        </p:spPr>
      </p:pic>
      <p:pic>
        <p:nvPicPr>
          <p:cNvPr id="6" name="Picture 5" descr="20180227_120324.jpg"/>
          <p:cNvPicPr>
            <a:picLocks noChangeAspect="1"/>
          </p:cNvPicPr>
          <p:nvPr/>
        </p:nvPicPr>
        <p:blipFill>
          <a:blip r:embed="rId4" cstate="print"/>
          <a:stretch>
            <a:fillRect/>
          </a:stretch>
        </p:blipFill>
        <p:spPr>
          <a:xfrm>
            <a:off x="3810000" y="4419600"/>
            <a:ext cx="4953000" cy="2190750"/>
          </a:xfrm>
          <a:prstGeom prst="rect">
            <a:avLst/>
          </a:prstGeom>
          <a:ln>
            <a:noFill/>
          </a:ln>
          <a:effectLst>
            <a:softEdge rad="112500"/>
          </a:effectLst>
        </p:spPr>
      </p:pic>
    </p:spTree>
  </p:cSld>
  <p:clrMapOvr>
    <a:masterClrMapping/>
  </p:clrMapOvr>
  <p:transition spd="slow">
    <p:wedge/>
    <p:sndAc>
      <p:stSnd>
        <p:snd r:embed="rId2" name="click.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410</TotalTime>
  <Words>1369</Words>
  <Application>Microsoft Office PowerPoint</Application>
  <PresentationFormat>On-screen Show (4:3)</PresentationFormat>
  <Paragraphs>145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Theme-Based Instruction in Teaching English to Young Learners 2016-2018</vt:lpstr>
      <vt:lpstr>Slide 2</vt:lpstr>
      <vt:lpstr>Slide 3</vt:lpstr>
      <vt:lpstr>Lesson 1: At the playground</vt:lpstr>
      <vt:lpstr>Slide 5</vt:lpstr>
      <vt:lpstr>Slide 6</vt:lpstr>
      <vt:lpstr>Slide 7</vt:lpstr>
      <vt:lpstr>Slide 8</vt:lpstr>
      <vt:lpstr>Lesson 2: No Dogs!</vt:lpstr>
      <vt:lpstr>Slide 10</vt:lpstr>
      <vt:lpstr>Presentation Story “No Dogs”</vt:lpstr>
      <vt:lpstr>Slide 12</vt:lpstr>
      <vt:lpstr>Lesson 3: Record Breakers</vt:lpstr>
      <vt:lpstr>Slide 14</vt:lpstr>
      <vt:lpstr>Slide 15</vt:lpstr>
      <vt:lpstr>Slide 16</vt:lpstr>
      <vt:lpstr>Lesson 4: What about you?</vt:lpstr>
      <vt:lpstr>Slide 18</vt:lpstr>
      <vt:lpstr>Slide 19</vt:lpstr>
      <vt:lpstr>Slide 20</vt:lpstr>
      <vt:lpstr>Slide 21</vt:lpstr>
      <vt:lpstr>Slide 22</vt:lpstr>
      <vt:lpstr>      Thank you!    Irena Kaca Jelena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Theme-Based Instruction in Teaching English to Young Learners 2016/2017</dc:title>
  <dc:creator>Jelena</dc:creator>
  <cp:lastModifiedBy>Jelena80</cp:lastModifiedBy>
  <cp:revision>78</cp:revision>
  <dcterms:created xsi:type="dcterms:W3CDTF">2006-08-16T00:00:00Z</dcterms:created>
  <dcterms:modified xsi:type="dcterms:W3CDTF">2018-03-08T15:38:35Z</dcterms:modified>
</cp:coreProperties>
</file>